
<file path=[Content_Types].xml><?xml version="1.0" encoding="utf-8"?>
<Types xmlns="http://schemas.openxmlformats.org/package/2006/content-types">
  <Default Extension="fntdata" ContentType="application/x-fontdata"/>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8.xml" ContentType="application/vnd.openxmlformats-officedocument.presentationml.tags+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7" r:id="rId10"/>
    <p:sldId id="265" r:id="rId11"/>
    <p:sldId id="266" r:id="rId12"/>
    <p:sldId id="268" r:id="rId13"/>
  </p:sldIdLst>
  <p:sldSz cx="18288000" cy="10287000"/>
  <p:notesSz cx="6858000" cy="9144000"/>
  <p:embeddedFontLst>
    <p:embeddedFont>
      <p:font typeface="Clear Sans Regular 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264" autoAdjust="0"/>
    <p:restoredTop sz="70697" autoAdjust="0"/>
  </p:normalViewPr>
  <p:slideViewPr>
    <p:cSldViewPr>
      <p:cViewPr varScale="1">
        <p:scale>
          <a:sx n="39" d="100"/>
          <a:sy n="39" d="100"/>
        </p:scale>
        <p:origin x="946"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D:\Data%20Science%20&amp;%20AI%20&#129504;&#128202;\INTERNSHIPS%20AND%20CERTIFICATES\Accenture%20North%20America%20Data%20Analytics%20and%20Visualization%20Job%20Simulation\Content%20-%20Reaction%20Type%20-%20Reaction.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D:\Data%20Science%20&amp;%20AI%20&#129504;&#128202;\INTERNSHIPS%20AND%20CERTIFICATES\Accenture%20North%20America%20Data%20Analytics%20and%20Visualization%20Job%20Simulation\Content%20-%20Reaction%20Type%20-%20Reaction.csv"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Top 5 Most Populer Category</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6.4984385138954881E-2"/>
          <c:y val="8.0656828641802056E-2"/>
          <c:w val="0.93501561486104512"/>
          <c:h val="0.86826188713797336"/>
        </c:manualLayout>
      </c:layout>
      <c:barChart>
        <c:barDir val="col"/>
        <c:grouping val="clustered"/>
        <c:varyColors val="0"/>
        <c:ser>
          <c:idx val="0"/>
          <c:order val="0"/>
          <c:tx>
            <c:strRef>
              <c:f>'Rough Sheet'!$W$1</c:f>
              <c:strCache>
                <c:ptCount val="1"/>
                <c:pt idx="0">
                  <c:v>Sum</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'Rough Sheet'!$V$2:$V$6</c:f>
              <c:strCache>
                <c:ptCount val="5"/>
                <c:pt idx="0">
                  <c:v>Animals</c:v>
                </c:pt>
                <c:pt idx="1">
                  <c:v>cooking</c:v>
                </c:pt>
                <c:pt idx="2">
                  <c:v>culture</c:v>
                </c:pt>
                <c:pt idx="3">
                  <c:v>dogs</c:v>
                </c:pt>
                <c:pt idx="4">
                  <c:v>education</c:v>
                </c:pt>
              </c:strCache>
            </c:strRef>
          </c:cat>
          <c:val>
            <c:numRef>
              <c:f>'Rough Sheet'!$W$2:$W$6</c:f>
              <c:numCache>
                <c:formatCode>General</c:formatCode>
                <c:ptCount val="5"/>
                <c:pt idx="0">
                  <c:v>74965</c:v>
                </c:pt>
                <c:pt idx="1">
                  <c:v>64778</c:v>
                </c:pt>
                <c:pt idx="2">
                  <c:v>66216</c:v>
                </c:pt>
                <c:pt idx="3">
                  <c:v>53241</c:v>
                </c:pt>
                <c:pt idx="4">
                  <c:v>57635</c:v>
                </c:pt>
              </c:numCache>
            </c:numRef>
          </c:val>
          <c:extLst>
            <c:ext xmlns:c16="http://schemas.microsoft.com/office/drawing/2014/chart" uri="{C3380CC4-5D6E-409C-BE32-E72D297353CC}">
              <c16:uniqueId val="{00000000-99F6-4C12-93D1-363175BE06B6}"/>
            </c:ext>
          </c:extLst>
        </c:ser>
        <c:dLbls>
          <c:dLblPos val="outEnd"/>
          <c:showLegendKey val="0"/>
          <c:showVal val="1"/>
          <c:showCatName val="0"/>
          <c:showSerName val="0"/>
          <c:showPercent val="0"/>
          <c:showBubbleSize val="0"/>
        </c:dLbls>
        <c:gapWidth val="100"/>
        <c:overlap val="-24"/>
        <c:axId val="306455823"/>
        <c:axId val="306454863"/>
      </c:barChart>
      <c:catAx>
        <c:axId val="306455823"/>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306454863"/>
        <c:crosses val="autoZero"/>
        <c:auto val="1"/>
        <c:lblAlgn val="ctr"/>
        <c:lblOffset val="100"/>
        <c:noMultiLvlLbl val="0"/>
      </c:catAx>
      <c:valAx>
        <c:axId val="306454863"/>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306455823"/>
        <c:crosses val="autoZero"/>
        <c:crossBetween val="between"/>
      </c:valAx>
      <c:dTable>
        <c:showHorzBorder val="1"/>
        <c:showVertBorder val="1"/>
        <c:showOutline val="1"/>
        <c:showKeys val="1"/>
        <c:spPr>
          <a:noFill/>
          <a:ln w="9525">
            <a:solidFill>
              <a:schemeClr val="lt1">
                <a:lumMod val="95000"/>
                <a:alpha val="54000"/>
              </a:schemeClr>
            </a:solidFill>
          </a:ln>
          <a:effectLst/>
        </c:spPr>
        <c:txPr>
          <a:bodyPr rot="0" spcFirstLastPara="1" vertOverflow="ellipsis" vert="horz" wrap="square" anchor="ctr" anchorCtr="1"/>
          <a:lstStyle/>
          <a:p>
            <a:pPr rtl="0">
              <a:defRPr sz="900" b="0" i="0" u="none" strike="noStrike" kern="1200" baseline="0">
                <a:solidFill>
                  <a:schemeClr val="lt1">
                    <a:lumMod val="85000"/>
                  </a:schemeClr>
                </a:solidFill>
                <a:latin typeface="+mn-lt"/>
                <a:ea typeface="+mn-ea"/>
                <a:cs typeface="+mn-cs"/>
              </a:defRPr>
            </a:pPr>
            <a:endParaRPr lang="en-US"/>
          </a:p>
        </c:txPr>
      </c:dTable>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Content Type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1545-47EB-BA80-0BCBFFA53C92}"/>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1545-47EB-BA80-0BCBFFA53C92}"/>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1545-47EB-BA80-0BCBFFA53C92}"/>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1545-47EB-BA80-0BCBFFA53C92}"/>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'Rough Sheet'!$F$2:$F$5</c:f>
              <c:strCache>
                <c:ptCount val="4"/>
                <c:pt idx="0">
                  <c:v>photo</c:v>
                </c:pt>
                <c:pt idx="1">
                  <c:v>video</c:v>
                </c:pt>
                <c:pt idx="2">
                  <c:v>GIF</c:v>
                </c:pt>
                <c:pt idx="3">
                  <c:v>audio</c:v>
                </c:pt>
              </c:strCache>
            </c:strRef>
          </c:cat>
          <c:val>
            <c:numRef>
              <c:f>'Rough Sheet'!$G$2:$G$5</c:f>
              <c:numCache>
                <c:formatCode>General</c:formatCode>
                <c:ptCount val="4"/>
                <c:pt idx="0">
                  <c:v>6589</c:v>
                </c:pt>
                <c:pt idx="1">
                  <c:v>6245</c:v>
                </c:pt>
                <c:pt idx="2">
                  <c:v>6079</c:v>
                </c:pt>
                <c:pt idx="3">
                  <c:v>5660</c:v>
                </c:pt>
              </c:numCache>
            </c:numRef>
          </c:val>
          <c:extLst>
            <c:ext xmlns:c16="http://schemas.microsoft.com/office/drawing/2014/chart" uri="{C3380CC4-5D6E-409C-BE32-E72D297353CC}">
              <c16:uniqueId val="{00000008-1545-47EB-BA80-0BCBFFA53C92}"/>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image1.png>
</file>

<file path=ppt/media/image10.png>
</file>

<file path=ppt/media/image11.svg>
</file>

<file path=ppt/media/image12.svg>
</file>

<file path=ppt/media/image13.jpeg>
</file>

<file path=ppt/media/image14.jpeg>
</file>

<file path=ppt/media/image15.jpeg>
</file>

<file path=ppt/media/image16.jpg>
</file>

<file path=ppt/media/image17.png>
</file>

<file path=ppt/media/image18.svg>
</file>

<file path=ppt/media/image19.jpeg>
</file>

<file path=ppt/media/image2.svg>
</file>

<file path=ppt/media/image20.png>
</file>

<file path=ppt/media/image21.svg>
</file>

<file path=ppt/media/image3.png>
</file>

<file path=ppt/media/image4.svg>
</file>

<file path=ppt/media/image5.png>
</file>

<file path=ppt/media/image6.png>
</file>

<file path=ppt/media/image7.svg>
</file>

<file path=ppt/media/image8.png>
</file>

<file path=ppt/media/image9.sv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Hello, I hope you are doing well! My name is Durgesh Babu P, and today, I am excited to present the tasks I have completed during my internship.</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to summarize:</a:t>
            </a:r>
          </a:p>
          <a:p>
            <a:pPr lvl="0"/>
            <a:endParaRPr lang="en-US" dirty="0"/>
          </a:p>
          <a:p>
            <a:pPr lvl="0"/>
            <a:r>
              <a:rPr lang="en-US" dirty="0"/>
              <a:t>We tackled this task and found the top 5 most popular categories as asked, but we also went one step further.</a:t>
            </a:r>
          </a:p>
          <a:p>
            <a:pPr lvl="0"/>
            <a:endParaRPr lang="en-US" dirty="0"/>
          </a:p>
          <a:p>
            <a:pPr lvl="0"/>
            <a:r>
              <a:rPr lang="en-US" dirty="0"/>
              <a:t>- We found that food and culture are the two most popular categories, suggesting that users like "real-life" content</a:t>
            </a:r>
          </a:p>
          <a:p>
            <a:pPr lvl="0"/>
            <a:r>
              <a:rPr lang="en-US" dirty="0"/>
              <a:t>- We also found that soccer was the third most popular, perhaps due to the tournament coming up. This presents a massive opportunity for Social Buzz to ride on this global event, as all eyes will be on it as well as the players.</a:t>
            </a:r>
          </a:p>
          <a:p>
            <a:pPr lvl="0"/>
            <a:r>
              <a:rPr lang="en-US" dirty="0"/>
              <a:t>- As much as this analysis was insightful, we are ready to take it to the next stage and we have the expertise within Accenture to help you realize these kinds of insights in production across your organization and in real time. We would love to help you with this.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Dashboard in Excel – Social Buzz Insights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11</a:t>
            </a:fld>
            <a:endParaRPr lang="cs-CZ"/>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Thank you very much for listening, please feel free to ask any questions that you may have!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12</a:t>
            </a:fld>
            <a:endParaRPr lang="cs-CZ"/>
          </a:p>
        </p:txBody>
      </p:sp>
    </p:spTree>
    <p:extLst>
      <p:ext uri="{BB962C8B-B14F-4D97-AF65-F5344CB8AC3E}">
        <p14:creationId xmlns:p14="http://schemas.microsoft.com/office/powerpoint/2010/main" val="31587357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Today's agenda will be as follows:</a:t>
            </a:r>
          </a:p>
          <a:p>
            <a:pPr lvl="0"/>
            <a:endParaRPr lang="en-US" dirty="0"/>
          </a:p>
          <a:p>
            <a:pPr lvl="0"/>
            <a:r>
              <a:rPr lang="en-US" dirty="0"/>
              <a:t>We will recap the overall project to provide a high-level understanding of the business problem we are addressing and the specific requirements.</a:t>
            </a:r>
          </a:p>
          <a:p>
            <a:pPr lvl="0"/>
            <a:r>
              <a:rPr lang="en-US" dirty="0"/>
              <a:t>We will delve into the specific problem that the Data Analytics team has been focusing on and provide background on why it is significant.</a:t>
            </a:r>
          </a:p>
          <a:p>
            <a:pPr lvl="0"/>
            <a:r>
              <a:rPr lang="en-US" dirty="0"/>
              <a:t>After introducing the problem, I will introduce the team responsible for tackling this task from our side.</a:t>
            </a:r>
          </a:p>
          <a:p>
            <a:pPr lvl="0"/>
            <a:r>
              <a:rPr lang="en-US" dirty="0"/>
              <a:t>I will then outline the high-level process that we followed to complete this task, providing clarity on our approach.</a:t>
            </a:r>
          </a:p>
          <a:p>
            <a:pPr lvl="0"/>
            <a:r>
              <a:rPr lang="en-US" dirty="0"/>
              <a:t>Finally, I will present the all-important results as a series of insights and visualizations from our analysis.</a:t>
            </a:r>
          </a:p>
          <a:p>
            <a:pPr lvl="0"/>
            <a:r>
              <a:rPr lang="en-US" dirty="0"/>
              <a:t>To conclude, I will summarize and open the floor for any questions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algn="l"/>
            <a:r>
              <a:rPr lang="en-US" b="0" i="0" dirty="0">
                <a:solidFill>
                  <a:srgbClr val="ECECEC"/>
                </a:solidFill>
                <a:effectLst/>
                <a:highlight>
                  <a:srgbClr val="212121"/>
                </a:highlight>
                <a:latin typeface="Söhne"/>
              </a:rPr>
              <a:t>To kick things off, let me recap this engagement.</a:t>
            </a:r>
          </a:p>
          <a:p>
            <a:pPr algn="l"/>
            <a:r>
              <a:rPr lang="en-US" b="0" i="0" dirty="0">
                <a:solidFill>
                  <a:srgbClr val="ECECEC"/>
                </a:solidFill>
                <a:effectLst/>
                <a:highlight>
                  <a:srgbClr val="212121"/>
                </a:highlight>
                <a:latin typeface="Söhne"/>
              </a:rPr>
              <a:t>Accenture has embarked on a 3-month pilot with Social Buzz, focusing on three main tasks aligned with some of the biggest challenges you're currently facing.</a:t>
            </a:r>
          </a:p>
          <a:p>
            <a:pPr algn="l"/>
            <a:r>
              <a:rPr lang="en-US" b="0" i="0" dirty="0">
                <a:solidFill>
                  <a:srgbClr val="ECECEC"/>
                </a:solidFill>
                <a:effectLst/>
                <a:highlight>
                  <a:srgbClr val="212121"/>
                </a:highlight>
                <a:latin typeface="Söhne"/>
              </a:rPr>
              <a:t>Social Buzz has achieved tremendous scale in recent years, establishing itself as a global unicorn company. We are here to assist you in managing this scale and guiding you in the right direction.</a:t>
            </a:r>
          </a:p>
          <a:p>
            <a:pPr algn="l"/>
            <a:r>
              <a:rPr lang="en-US" b="0" i="0" dirty="0">
                <a:solidFill>
                  <a:srgbClr val="ECECEC"/>
                </a:solidFill>
                <a:effectLst/>
                <a:highlight>
                  <a:srgbClr val="212121"/>
                </a:highlight>
                <a:latin typeface="Söhne"/>
              </a:rPr>
              <a:t>Firstly, we will conduct an audit of your big data practices and share best practices and industry expertise. Secondly, we will guide you through a successful IPO, drawing upon our team's deep expertise and knowledge. And finally, we have conducted an analysis of your data to uncover insights regarding your top 5 most popular content categories.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effectLst/>
              </a:rPr>
              <a:t>Focusing on the last point mentioned, this is what the Data Analytics team has been specifically focused on.</a:t>
            </a:r>
          </a:p>
          <a:p>
            <a:r>
              <a:rPr lang="en-US" dirty="0">
                <a:effectLst/>
              </a:rPr>
              <a:t>With such a grand scale, there comes a lot of data, and with vast amounts of data come challenges.</a:t>
            </a:r>
          </a:p>
          <a:p>
            <a:r>
              <a:rPr lang="en-US" dirty="0">
                <a:effectLst/>
              </a:rPr>
              <a:t>To provide background on the magnitude of data creation:</a:t>
            </a:r>
          </a:p>
          <a:p>
            <a:pPr>
              <a:buFont typeface="Arial" panose="020B0604020202020204" pitchFamily="34" charset="0"/>
              <a:buChar char="•"/>
            </a:pPr>
            <a:r>
              <a:rPr lang="en-US" dirty="0">
                <a:effectLst/>
              </a:rPr>
              <a:t>You informed us that your platform receives over 100,000 posts per day, totaling 36,500,000 posts every year. All of this data is unstructured, making it challenging to make sense of.</a:t>
            </a:r>
          </a:p>
          <a:p>
            <a:r>
              <a:rPr lang="en-US" dirty="0">
                <a:effectLst/>
              </a:rPr>
              <a:t>In this digital era, content reigns supreme. Just observe some of the largest platforms globally, such as YouTube, Facebook, and Netflix — they are all content-driven businesses.</a:t>
            </a:r>
          </a:p>
          <a:p>
            <a:r>
              <a:rPr lang="en-US" dirty="0">
                <a:effectLst/>
              </a:rPr>
              <a:t>However, how can one capitalize on such abundance?</a:t>
            </a:r>
          </a:p>
          <a:p>
            <a:r>
              <a:rPr lang="en-US" dirty="0">
                <a:effectLst/>
              </a:rPr>
              <a:t>It's not merely about accumulating as much content as possible. The true value lies in comprehending and analyzing this content to gain deeper insights into your audience and, consequently, providing a more personalized and enjoyable experience.</a:t>
            </a:r>
          </a:p>
          <a:p>
            <a:r>
              <a:rPr lang="en-US" dirty="0">
                <a:effectLst/>
              </a:rPr>
              <a:t>This is where our data analytics expertise comes into play. With the insights we've uncovered from this task, we can demonstrate precisely how to implement analytics at scale.</a:t>
            </a:r>
          </a:p>
          <a:p>
            <a:br>
              <a:rPr lang="en-US" b="0" i="0" dirty="0">
                <a:solidFill>
                  <a:srgbClr val="FFFFFF"/>
                </a:solidFill>
                <a:effectLst/>
                <a:highlight>
                  <a:srgbClr val="212121"/>
                </a:highlight>
                <a:latin typeface="Inter"/>
              </a:rPr>
            </a:br>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lvl="0"/>
            <a:endParaRPr lang="en-US" dirty="0"/>
          </a:p>
          <a:p>
            <a:pPr lvl="0"/>
            <a:r>
              <a:rPr lang="en-US" dirty="0"/>
              <a:t>Marcus </a:t>
            </a:r>
            <a:r>
              <a:rPr lang="en-US" dirty="0" err="1"/>
              <a:t>Rompton</a:t>
            </a:r>
            <a:r>
              <a:rPr lang="en-US" dirty="0"/>
              <a:t>, a senior data expert has worked with the worlds biggest clients on solving their data problems and was heavily involved in the data engineering side of this project.</a:t>
            </a:r>
          </a:p>
          <a:p>
            <a:pPr lvl="0"/>
            <a:endParaRPr lang="en-US" dirty="0"/>
          </a:p>
          <a:p>
            <a:pPr lvl="0"/>
            <a:r>
              <a:rPr lang="en-US" dirty="0"/>
              <a:t>And finally myself, Shaikh Minhaj, who was solely responsible for taking leadership guidance and delivering high quality insights from the raw datasets and turning these into business decisions.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Here's a refined version:</a:t>
            </a:r>
          </a:p>
          <a:p>
            <a:pPr lvl="0"/>
            <a:endParaRPr lang="en-US" dirty="0"/>
          </a:p>
          <a:p>
            <a:pPr lvl="0"/>
            <a:r>
              <a:rPr lang="en-US" dirty="0"/>
              <a:t>"So, how did we tackle this problem?</a:t>
            </a:r>
          </a:p>
          <a:p>
            <a:pPr lvl="0"/>
            <a:endParaRPr lang="en-US" dirty="0"/>
          </a:p>
          <a:p>
            <a:pPr lvl="0"/>
            <a:r>
              <a:rPr lang="en-US" dirty="0"/>
              <a:t>Well, we approached it in 5 steps:</a:t>
            </a:r>
          </a:p>
          <a:p>
            <a:pPr lvl="0"/>
            <a:endParaRPr lang="en-US" dirty="0"/>
          </a:p>
          <a:p>
            <a:pPr lvl="0"/>
            <a:r>
              <a:rPr lang="en-US" dirty="0"/>
              <a:t>1. Data understanding - Understanding the data thoroughly is crucial for success in any data project. Thus, we dedicated time to comprehend the data model and the domain of your business.</a:t>
            </a:r>
          </a:p>
          <a:p>
            <a:pPr lvl="0"/>
            <a:r>
              <a:rPr lang="en-US" dirty="0"/>
              <a:t>2. Data extraction - Following our understanding of your business, we designed an ideal dataset architecture for this problem and extracted relevant data from the appropriate sources.</a:t>
            </a:r>
          </a:p>
          <a:p>
            <a:pPr lvl="0"/>
            <a:r>
              <a:rPr lang="en-US" dirty="0"/>
              <a:t>3. Data processing and modeling - After extracting the raw data, our next step was to process and model it into a dataset that could precisely address the business questions and generate analytics.</a:t>
            </a:r>
          </a:p>
          <a:p>
            <a:pPr lvl="0"/>
            <a:r>
              <a:rPr lang="en-US" dirty="0"/>
              <a:t>4. Insight generation - Leveraging our analytical expertise, we delved into the new dataset to uncover insights and created visualizations to illustrate these findings.</a:t>
            </a:r>
          </a:p>
          <a:p>
            <a:pPr lvl="0"/>
            <a:r>
              <a:rPr lang="en-US" dirty="0"/>
              <a:t>5. Actionable recommendations - Finally, we utilized these insights to inform business decisions and provided recommendations for the next steps."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your data we found that you had a total of 16 unique categories of posts across your sample dataset. This includes things such as Food, Culture and Sport.</a:t>
            </a:r>
          </a:p>
          <a:p>
            <a:pPr lvl="0"/>
            <a:endParaRPr lang="en-US" dirty="0"/>
          </a:p>
          <a:p>
            <a:pPr lvl="0"/>
            <a:r>
              <a:rPr lang="en-US" dirty="0"/>
              <a:t>As well as this, there was 1091 posts from just the Food category alone! People obviously really like food!</a:t>
            </a:r>
          </a:p>
          <a:p>
            <a:pPr lvl="0"/>
            <a:endParaRPr lang="en-US" dirty="0"/>
          </a:p>
          <a:p>
            <a:pPr lvl="0"/>
            <a:r>
              <a:rPr lang="en-US" dirty="0"/>
              <a:t>And also the most common month for users to post within was December, since this is such a seasonal month with so many holidays and events, this is interesting to know that people are most active during this month!</a:t>
            </a:r>
          </a:p>
          <a:p>
            <a:pPr lvl="0"/>
            <a:endParaRPr lang="en-US" dirty="0"/>
          </a:p>
          <a:p>
            <a:pPr lvl="0"/>
            <a:r>
              <a:rPr lang="en-US" dirty="0"/>
              <a:t>But now, onto the main question... which is... what were the top 5 most popular categories of posts?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our analysis you can see that the top 5 most popular categories of posts were food, culture, soccer, cooking and animals in descending order.</a:t>
            </a:r>
          </a:p>
          <a:p>
            <a:pPr lvl="0"/>
            <a:endParaRPr lang="en-US" dirty="0"/>
          </a:p>
          <a:p>
            <a:pPr lvl="0"/>
            <a:r>
              <a:rPr lang="en-US" dirty="0"/>
              <a:t>Food had an aggregate popularity score of almost 1100. It is very interesting to see both food and cooking within the top 5, it really shows what people enjoy consuming as content. But also interesting to see culture too. Clearly users favor "real-life" content on this platform.</a:t>
            </a:r>
          </a:p>
          <a:p>
            <a:pPr lvl="0"/>
            <a:endParaRPr lang="en-US" dirty="0"/>
          </a:p>
          <a:p>
            <a:pPr lvl="0"/>
            <a:r>
              <a:rPr lang="en-US" dirty="0"/>
              <a:t>Furthermore soccer is an interesting category because there is the European championships being played very soon. This presents a huge opportunity for you to differentiate your platform and to run specific content or events linked to this global spectacle.</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19.03.2025</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Additionally, you can see from this chart the % split of popularity between the top 5 categories. There is not much difference between each of them, food only outperforms culture by 0.4% within the top 5.</a:t>
            </a:r>
          </a:p>
          <a:p>
            <a:pPr lvl="0"/>
            <a:endParaRPr lang="en-US" dirty="0"/>
          </a:p>
          <a:p>
            <a:pPr lvl="0"/>
            <a:r>
              <a:rPr lang="en-US" dirty="0"/>
              <a:t>However the difference between the 4th most popular, cooking, and the 5th most popular, animals, is much larger at 1.3%</a:t>
            </a:r>
          </a:p>
          <a:p>
            <a:pPr lvl="0"/>
            <a:endParaRPr lang="en-US" dirty="0"/>
          </a:p>
          <a:p>
            <a:pPr lvl="0"/>
            <a:r>
              <a:rPr lang="en-US" dirty="0"/>
              <a:t>This tells me that the categories sorted by popularity is weighted towards categories at the top. This means that it exhibits a "greedy" effect, the most popular categories get more popular whilst as you drop down the popularity rankings, you may see that they fall away drastically.</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m4a"/><Relationship Id="rId7" Type="http://schemas.openxmlformats.org/officeDocument/2006/relationships/image" Target="../media/image2.svg"/><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10" Type="http://schemas.openxmlformats.org/officeDocument/2006/relationships/image" Target="../media/image5.png"/><Relationship Id="rId4" Type="http://schemas.openxmlformats.org/officeDocument/2006/relationships/slideLayout" Target="../slideLayouts/slideLayout7.xml"/><Relationship Id="rId9" Type="http://schemas.openxmlformats.org/officeDocument/2006/relationships/image" Target="../media/image4.svg"/></Relationships>
</file>

<file path=ppt/slides/_rels/slide10.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audio" Target="../media/media10.m4a"/><Relationship Id="rId7" Type="http://schemas.openxmlformats.org/officeDocument/2006/relationships/image" Target="../media/image18.svg"/><Relationship Id="rId2" Type="http://schemas.microsoft.com/office/2007/relationships/media" Target="../media/media10.m4a"/><Relationship Id="rId1" Type="http://schemas.openxmlformats.org/officeDocument/2006/relationships/tags" Target="../tags/tag9.xml"/><Relationship Id="rId6" Type="http://schemas.openxmlformats.org/officeDocument/2006/relationships/image" Target="../media/image17.png"/><Relationship Id="rId11" Type="http://schemas.openxmlformats.org/officeDocument/2006/relationships/image" Target="../media/image5.png"/><Relationship Id="rId5" Type="http://schemas.openxmlformats.org/officeDocument/2006/relationships/notesSlide" Target="../notesSlides/notesSlide10.xml"/><Relationship Id="rId10" Type="http://schemas.openxmlformats.org/officeDocument/2006/relationships/image" Target="../media/image9.svg"/><Relationship Id="rId4" Type="http://schemas.openxmlformats.org/officeDocument/2006/relationships/slideLayout" Target="../slideLayouts/slideLayout7.xml"/><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audio" Target="../media/media11.m4a"/><Relationship Id="rId7" Type="http://schemas.openxmlformats.org/officeDocument/2006/relationships/image" Target="../media/image2.svg"/><Relationship Id="rId2" Type="http://schemas.microsoft.com/office/2007/relationships/media" Target="../media/media11.m4a"/><Relationship Id="rId1" Type="http://schemas.openxmlformats.org/officeDocument/2006/relationships/tags" Target="../tags/tag10.xml"/><Relationship Id="rId6" Type="http://schemas.openxmlformats.org/officeDocument/2006/relationships/image" Target="../media/image1.png"/><Relationship Id="rId5" Type="http://schemas.openxmlformats.org/officeDocument/2006/relationships/notesSlide" Target="../notesSlides/notesSlide11.xml"/><Relationship Id="rId4" Type="http://schemas.openxmlformats.org/officeDocument/2006/relationships/slideLayout" Target="../slideLayouts/slideLayout7.xml"/><Relationship Id="rId9" Type="http://schemas.openxmlformats.org/officeDocument/2006/relationships/image" Target="../media/image5.png"/></Relationships>
</file>

<file path=ppt/slides/_rels/slide1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12.m4a"/><Relationship Id="rId7" Type="http://schemas.openxmlformats.org/officeDocument/2006/relationships/image" Target="../media/image21.svg"/><Relationship Id="rId2" Type="http://schemas.microsoft.com/office/2007/relationships/media" Target="../media/media12.m4a"/><Relationship Id="rId1" Type="http://schemas.openxmlformats.org/officeDocument/2006/relationships/tags" Target="../tags/tag11.xml"/><Relationship Id="rId6" Type="http://schemas.openxmlformats.org/officeDocument/2006/relationships/image" Target="../media/image10.png"/><Relationship Id="rId5" Type="http://schemas.openxmlformats.org/officeDocument/2006/relationships/notesSlide" Target="../notesSlides/notesSlide12.xml"/><Relationship Id="rId10" Type="http://schemas.openxmlformats.org/officeDocument/2006/relationships/image" Target="../media/image5.png"/><Relationship Id="rId4" Type="http://schemas.openxmlformats.org/officeDocument/2006/relationships/slideLayout" Target="../slideLayouts/slideLayout7.xml"/><Relationship Id="rId9" Type="http://schemas.openxmlformats.org/officeDocument/2006/relationships/image" Target="../media/image2.sv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2.m4a"/><Relationship Id="rId7" Type="http://schemas.openxmlformats.org/officeDocument/2006/relationships/image" Target="../media/image7.svg"/><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6.png"/><Relationship Id="rId5" Type="http://schemas.openxmlformats.org/officeDocument/2006/relationships/notesSlide" Target="../notesSlides/notesSlide2.xml"/><Relationship Id="rId10" Type="http://schemas.openxmlformats.org/officeDocument/2006/relationships/image" Target="../media/image5.png"/><Relationship Id="rId4" Type="http://schemas.openxmlformats.org/officeDocument/2006/relationships/slideLayout" Target="../slideLayouts/slideLayout7.xml"/><Relationship Id="rId9" Type="http://schemas.openxmlformats.org/officeDocument/2006/relationships/image" Target="../media/image9.svg"/></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audio" Target="../media/media3.m4a"/><Relationship Id="rId7" Type="http://schemas.openxmlformats.org/officeDocument/2006/relationships/image" Target="../media/image2.svg"/><Relationship Id="rId2" Type="http://schemas.microsoft.com/office/2007/relationships/media" Target="../media/media3.m4a"/><Relationship Id="rId1" Type="http://schemas.openxmlformats.org/officeDocument/2006/relationships/tags" Target="../tags/tag3.xml"/><Relationship Id="rId6" Type="http://schemas.openxmlformats.org/officeDocument/2006/relationships/image" Target="../media/image1.png"/><Relationship Id="rId5" Type="http://schemas.openxmlformats.org/officeDocument/2006/relationships/notesSlide" Target="../notesSlides/notesSlide3.xml"/><Relationship Id="rId10" Type="http://schemas.openxmlformats.org/officeDocument/2006/relationships/image" Target="../media/image5.png"/><Relationship Id="rId4" Type="http://schemas.openxmlformats.org/officeDocument/2006/relationships/slideLayout" Target="../slideLayouts/slideLayout7.xml"/><Relationship Id="rId9" Type="http://schemas.openxmlformats.org/officeDocument/2006/relationships/image" Target="../media/image11.svg"/></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5.png"/><Relationship Id="rId3" Type="http://schemas.openxmlformats.org/officeDocument/2006/relationships/audio" Target="../media/media4.m4a"/><Relationship Id="rId7" Type="http://schemas.openxmlformats.org/officeDocument/2006/relationships/image" Target="../media/image7.svg"/><Relationship Id="rId12" Type="http://schemas.openxmlformats.org/officeDocument/2006/relationships/image" Target="../media/image13.jpeg"/><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image" Target="../media/image6.png"/><Relationship Id="rId11" Type="http://schemas.openxmlformats.org/officeDocument/2006/relationships/image" Target="../media/image12.svg"/><Relationship Id="rId5" Type="http://schemas.openxmlformats.org/officeDocument/2006/relationships/notesSlide" Target="../notesSlides/notesSlide4.xml"/><Relationship Id="rId10" Type="http://schemas.openxmlformats.org/officeDocument/2006/relationships/image" Target="../media/image10.png"/><Relationship Id="rId4" Type="http://schemas.openxmlformats.org/officeDocument/2006/relationships/slideLayout" Target="../slideLayouts/slideLayout7.xml"/><Relationship Id="rId9" Type="http://schemas.openxmlformats.org/officeDocument/2006/relationships/image" Target="../media/image2.svg"/></Relationships>
</file>

<file path=ppt/slides/_rels/slide5.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audio" Target="../media/media5.m4a"/><Relationship Id="rId7" Type="http://schemas.openxmlformats.org/officeDocument/2006/relationships/image" Target="../media/image9.svg"/><Relationship Id="rId2" Type="http://schemas.microsoft.com/office/2007/relationships/media" Target="../media/media5.m4a"/><Relationship Id="rId1" Type="http://schemas.openxmlformats.org/officeDocument/2006/relationships/tags" Target="../tags/tag5.xml"/><Relationship Id="rId6" Type="http://schemas.openxmlformats.org/officeDocument/2006/relationships/image" Target="../media/image8.png"/><Relationship Id="rId11" Type="http://schemas.openxmlformats.org/officeDocument/2006/relationships/image" Target="../media/image5.png"/><Relationship Id="rId5" Type="http://schemas.openxmlformats.org/officeDocument/2006/relationships/notesSlide" Target="../notesSlides/notesSlide5.xml"/><Relationship Id="rId10" Type="http://schemas.openxmlformats.org/officeDocument/2006/relationships/image" Target="../media/image16.jpg"/><Relationship Id="rId4" Type="http://schemas.openxmlformats.org/officeDocument/2006/relationships/slideLayout" Target="../slideLayouts/slideLayout7.xml"/><Relationship Id="rId9" Type="http://schemas.openxmlformats.org/officeDocument/2006/relationships/image" Target="../media/image15.jpeg"/></Relationships>
</file>

<file path=ppt/slides/_rels/slide6.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6.xm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7.m4a"/><Relationship Id="rId7" Type="http://schemas.openxmlformats.org/officeDocument/2006/relationships/image" Target="../media/image18.svg"/><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17.png"/><Relationship Id="rId5" Type="http://schemas.openxmlformats.org/officeDocument/2006/relationships/notesSlide" Target="../notesSlides/notesSlide7.xml"/><Relationship Id="rId10" Type="http://schemas.openxmlformats.org/officeDocument/2006/relationships/image" Target="../media/image5.png"/><Relationship Id="rId4" Type="http://schemas.openxmlformats.org/officeDocument/2006/relationships/slideLayout" Target="../slideLayouts/slideLayout7.xml"/><Relationship Id="rId9" Type="http://schemas.openxmlformats.org/officeDocument/2006/relationships/image" Target="../media/image9.svg"/></Relationships>
</file>

<file path=ppt/slides/_rels/slide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8.m4a"/><Relationship Id="rId7" Type="http://schemas.openxmlformats.org/officeDocument/2006/relationships/image" Target="../media/image9.svg"/><Relationship Id="rId2" Type="http://schemas.microsoft.com/office/2007/relationships/media" Target="../media/media8.m4a"/><Relationship Id="rId1" Type="http://schemas.openxmlformats.org/officeDocument/2006/relationships/tags" Target="../tags/tag7.xml"/><Relationship Id="rId6" Type="http://schemas.openxmlformats.org/officeDocument/2006/relationships/image" Target="../media/image8.png"/><Relationship Id="rId11" Type="http://schemas.openxmlformats.org/officeDocument/2006/relationships/image" Target="../media/image5.png"/><Relationship Id="rId5" Type="http://schemas.openxmlformats.org/officeDocument/2006/relationships/notesSlide" Target="../notesSlides/notesSlide8.xml"/><Relationship Id="rId10" Type="http://schemas.openxmlformats.org/officeDocument/2006/relationships/chart" Target="../charts/chart1.xml"/><Relationship Id="rId4" Type="http://schemas.openxmlformats.org/officeDocument/2006/relationships/slideLayout" Target="../slideLayouts/slideLayout7.xml"/><Relationship Id="rId9" Type="http://schemas.openxmlformats.org/officeDocument/2006/relationships/image" Target="../media/image7.svg"/></Relationships>
</file>

<file path=ppt/slides/_rels/slide9.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9.m4a"/><Relationship Id="rId7" Type="http://schemas.openxmlformats.org/officeDocument/2006/relationships/image" Target="../media/image9.svg"/><Relationship Id="rId2" Type="http://schemas.microsoft.com/office/2007/relationships/media" Target="../media/media9.m4a"/><Relationship Id="rId1" Type="http://schemas.openxmlformats.org/officeDocument/2006/relationships/tags" Target="../tags/tag8.xml"/><Relationship Id="rId6" Type="http://schemas.openxmlformats.org/officeDocument/2006/relationships/image" Target="../media/image8.png"/><Relationship Id="rId11" Type="http://schemas.openxmlformats.org/officeDocument/2006/relationships/image" Target="../media/image5.png"/><Relationship Id="rId5" Type="http://schemas.openxmlformats.org/officeDocument/2006/relationships/notesSlide" Target="../notesSlides/notesSlide9.xml"/><Relationship Id="rId10" Type="http://schemas.openxmlformats.org/officeDocument/2006/relationships/chart" Target="../charts/chart2.xml"/><Relationship Id="rId4" Type="http://schemas.openxmlformats.org/officeDocument/2006/relationships/slideLayout" Target="../slideLayouts/slideLayout7.xml"/><Relationship Id="rId9"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545735" y="406153"/>
            <a:ext cx="10042534" cy="9474693"/>
            <a:chOff x="0" y="0"/>
            <a:chExt cx="13390046" cy="12632924"/>
          </a:xfrm>
        </p:grpSpPr>
        <p:pic>
          <p:nvPicPr>
            <p:cNvPr id="4" name="Picture 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104900" y="824285"/>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2312375" y="3305349"/>
            <a:ext cx="5482998" cy="2847639"/>
          </a:xfrm>
          <a:prstGeom prst="rect">
            <a:avLst/>
          </a:prstGeom>
        </p:spPr>
        <p:txBody>
          <a:bodyPr lIns="0" tIns="0" rIns="0" bIns="0" rtlCol="0" anchor="t">
            <a:spAutoFit/>
          </a:bodyPr>
          <a:lstStyle/>
          <a:p>
            <a:pPr algn="ctr">
              <a:lnSpc>
                <a:spcPts val="11059"/>
              </a:lnSpc>
            </a:pPr>
            <a:r>
              <a:rPr lang="en-US" sz="10533" spc="-105" dirty="0">
                <a:solidFill>
                  <a:srgbClr val="FFFFFF"/>
                </a:solidFill>
                <a:latin typeface="Graphik Regular" panose="020B0503030202060203" pitchFamily="34" charset="0"/>
              </a:rPr>
              <a:t>Data Analysis</a:t>
            </a:r>
          </a:p>
        </p:txBody>
      </p:sp>
      <p:pic>
        <p:nvPicPr>
          <p:cNvPr id="25" name="Audio 24">
            <a:hlinkClick r:id="" action="ppaction://media"/>
            <a:extLst>
              <a:ext uri="{FF2B5EF4-FFF2-40B4-BE49-F238E27FC236}">
                <a16:creationId xmlns:a16="http://schemas.microsoft.com/office/drawing/2014/main" id="{EB969264-B898-4975-8DDB-767E0B2706B7}"/>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325245" t="-161075" r="-325245" b="-161075"/>
          <a:stretch>
            <a:fillRect/>
          </a:stretch>
        </p:blipFill>
        <p:spPr>
          <a:xfrm>
            <a:off x="14173200" y="7972425"/>
            <a:ext cx="3657600" cy="2057400"/>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2889">
        <p159:morph option="byObject"/>
      </p:transition>
    </mc:Choice>
    <mc:Fallback xmlns="">
      <p:transition spd="slow" advTm="128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5"/>
                </p:tgtEl>
              </p:cMediaNode>
            </p:audio>
          </p:childTnLst>
        </p:cTn>
      </p:par>
    </p:tnLst>
    <p:bldLst>
      <p:bldP spid="2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8"/>
          <a:srcRect l="4069" t="1617" r="4069" b="1617"/>
          <a:stretch>
            <a:fillRect/>
          </a:stretch>
        </p:blipFill>
        <p:spPr>
          <a:xfrm>
            <a:off x="5438298"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Graphik Regular" panose="020B0503030202060203" pitchFamily="34" charset="0"/>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9">
              <a:alphaModFix amt="80000"/>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9">
              <a:alphaModFix amt="80000"/>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9">
              <a:alphaModFix amt="80000"/>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9">
              <a:alphaModFix amt="80000"/>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9">
              <a:alphaModFix amt="80000"/>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9">
              <a:alphaModFix amt="80000"/>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9">
              <a:alphaModFix amt="80000"/>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9">
              <a:alphaModFix amt="80000"/>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0" y="0"/>
              <a:ext cx="2891870" cy="2689439"/>
            </a:xfrm>
            <a:prstGeom prst="rect">
              <a:avLst/>
            </a:prstGeom>
          </p:spPr>
        </p:pic>
      </p:grpSp>
      <p:grpSp>
        <p:nvGrpSpPr>
          <p:cNvPr id="20" name="Group 11">
            <a:extLst>
              <a:ext uri="{FF2B5EF4-FFF2-40B4-BE49-F238E27FC236}">
                <a16:creationId xmlns:a16="http://schemas.microsoft.com/office/drawing/2014/main" id="{C00ABEC5-EF3F-4E3E-827E-EB1F2EF17C0D}"/>
              </a:ext>
            </a:extLst>
          </p:cNvPr>
          <p:cNvGrpSpPr/>
          <p:nvPr/>
        </p:nvGrpSpPr>
        <p:grpSpPr>
          <a:xfrm>
            <a:off x="11581833" y="1580430"/>
            <a:ext cx="5677467" cy="867617"/>
            <a:chOff x="0" y="-47625"/>
            <a:chExt cx="7569956" cy="1156823"/>
          </a:xfrm>
        </p:grpSpPr>
        <p:sp>
          <p:nvSpPr>
            <p:cNvPr id="21" name="TextBox 12">
              <a:extLst>
                <a:ext uri="{FF2B5EF4-FFF2-40B4-BE49-F238E27FC236}">
                  <a16:creationId xmlns:a16="http://schemas.microsoft.com/office/drawing/2014/main" id="{19A1BE45-8301-44C6-A0D0-F8FDA800622F}"/>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2" name="TextBox 13">
              <a:extLst>
                <a:ext uri="{FF2B5EF4-FFF2-40B4-BE49-F238E27FC236}">
                  <a16:creationId xmlns:a16="http://schemas.microsoft.com/office/drawing/2014/main" id="{3DAE5247-0244-4123-A713-8D8809E80C70}"/>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grpSp>
        <p:nvGrpSpPr>
          <p:cNvPr id="23" name="Group 14">
            <a:extLst>
              <a:ext uri="{FF2B5EF4-FFF2-40B4-BE49-F238E27FC236}">
                <a16:creationId xmlns:a16="http://schemas.microsoft.com/office/drawing/2014/main" id="{F49CBA38-C879-499F-B0F5-691188949921}"/>
              </a:ext>
            </a:extLst>
          </p:cNvPr>
          <p:cNvGrpSpPr/>
          <p:nvPr/>
        </p:nvGrpSpPr>
        <p:grpSpPr>
          <a:xfrm>
            <a:off x="11581833" y="6964868"/>
            <a:ext cx="5677467" cy="867617"/>
            <a:chOff x="0" y="-47625"/>
            <a:chExt cx="7569956" cy="1156823"/>
          </a:xfrm>
        </p:grpSpPr>
        <p:sp>
          <p:nvSpPr>
            <p:cNvPr id="24" name="TextBox 15">
              <a:extLst>
                <a:ext uri="{FF2B5EF4-FFF2-40B4-BE49-F238E27FC236}">
                  <a16:creationId xmlns:a16="http://schemas.microsoft.com/office/drawing/2014/main" id="{3A90234A-916B-4C29-ACF1-11F97E8C2563}"/>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5" name="TextBox 16">
              <a:extLst>
                <a:ext uri="{FF2B5EF4-FFF2-40B4-BE49-F238E27FC236}">
                  <a16:creationId xmlns:a16="http://schemas.microsoft.com/office/drawing/2014/main" id="{E1CF9388-A25B-45EF-AAD4-73FE2BA72053}"/>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sp>
        <p:nvSpPr>
          <p:cNvPr id="26" name="TextBox 25">
            <a:extLst>
              <a:ext uri="{FF2B5EF4-FFF2-40B4-BE49-F238E27FC236}">
                <a16:creationId xmlns:a16="http://schemas.microsoft.com/office/drawing/2014/main" id="{88A0E0B2-4FD7-42ED-8644-E7ED386857D4}"/>
              </a:ext>
            </a:extLst>
          </p:cNvPr>
          <p:cNvSpPr txBox="1"/>
          <p:nvPr/>
        </p:nvSpPr>
        <p:spPr>
          <a:xfrm>
            <a:off x="10752598" y="1580430"/>
            <a:ext cx="7230602" cy="1938992"/>
          </a:xfrm>
          <a:prstGeom prst="rect">
            <a:avLst/>
          </a:prstGeom>
          <a:noFill/>
        </p:spPr>
        <p:txBody>
          <a:bodyPr wrap="square" rtlCol="0">
            <a:spAutoFit/>
          </a:bodyPr>
          <a:lstStyle/>
          <a:p>
            <a:r>
              <a:rPr lang="en-US" sz="2400" b="1" dirty="0"/>
              <a:t>ANALYSIS</a:t>
            </a:r>
          </a:p>
          <a:p>
            <a:endParaRPr lang="en-US" sz="2400" dirty="0"/>
          </a:p>
          <a:p>
            <a:pPr algn="just"/>
            <a:r>
              <a:rPr lang="en-US" sz="2400" dirty="0"/>
              <a:t>Science and Technology  are the most popular categories of content showing that people enjoy “real-life” and “factual” content the most.</a:t>
            </a:r>
            <a:endParaRPr lang="en-IN" sz="2400" dirty="0"/>
          </a:p>
        </p:txBody>
      </p:sp>
      <p:sp>
        <p:nvSpPr>
          <p:cNvPr id="27" name="TextBox 26">
            <a:extLst>
              <a:ext uri="{FF2B5EF4-FFF2-40B4-BE49-F238E27FC236}">
                <a16:creationId xmlns:a16="http://schemas.microsoft.com/office/drawing/2014/main" id="{4B9B2EF6-9013-4214-B3B3-6B3127EE4829}"/>
              </a:ext>
            </a:extLst>
          </p:cNvPr>
          <p:cNvSpPr txBox="1"/>
          <p:nvPr/>
        </p:nvSpPr>
        <p:spPr>
          <a:xfrm>
            <a:off x="10752597" y="4087269"/>
            <a:ext cx="7230602" cy="2677656"/>
          </a:xfrm>
          <a:prstGeom prst="rect">
            <a:avLst/>
          </a:prstGeom>
          <a:noFill/>
        </p:spPr>
        <p:txBody>
          <a:bodyPr wrap="square" rtlCol="0">
            <a:spAutoFit/>
          </a:bodyPr>
          <a:lstStyle/>
          <a:p>
            <a:r>
              <a:rPr lang="en-US" sz="2400" b="1" dirty="0"/>
              <a:t>INSIGHT</a:t>
            </a:r>
          </a:p>
          <a:p>
            <a:endParaRPr lang="en-US" sz="2400" dirty="0"/>
          </a:p>
          <a:p>
            <a:pPr algn="just"/>
            <a:r>
              <a:rPr lang="en-US" sz="2400" dirty="0"/>
              <a:t>Food is a common theme with the top 5 Categories with “Science” ranking the highest. This may give an indication to the audience within your user base. You could use the insight to create a campaign and work with healthy eating brands to boots user engagement.</a:t>
            </a:r>
          </a:p>
        </p:txBody>
      </p:sp>
      <p:sp>
        <p:nvSpPr>
          <p:cNvPr id="28" name="TextBox 27">
            <a:extLst>
              <a:ext uri="{FF2B5EF4-FFF2-40B4-BE49-F238E27FC236}">
                <a16:creationId xmlns:a16="http://schemas.microsoft.com/office/drawing/2014/main" id="{91188726-8B56-4BDF-9AF4-67FBE5291FD1}"/>
              </a:ext>
            </a:extLst>
          </p:cNvPr>
          <p:cNvSpPr txBox="1"/>
          <p:nvPr/>
        </p:nvSpPr>
        <p:spPr>
          <a:xfrm>
            <a:off x="10752597" y="7445172"/>
            <a:ext cx="7208371" cy="2308324"/>
          </a:xfrm>
          <a:prstGeom prst="rect">
            <a:avLst/>
          </a:prstGeom>
          <a:noFill/>
        </p:spPr>
        <p:txBody>
          <a:bodyPr wrap="square" rtlCol="0">
            <a:spAutoFit/>
          </a:bodyPr>
          <a:lstStyle/>
          <a:p>
            <a:r>
              <a:rPr lang="en-US" sz="2400" b="1" dirty="0"/>
              <a:t>NEXT STEPS</a:t>
            </a:r>
          </a:p>
          <a:p>
            <a:endParaRPr lang="en-US" sz="2400" dirty="0"/>
          </a:p>
          <a:p>
            <a:pPr algn="just"/>
            <a:r>
              <a:rPr lang="en-US" sz="2400" dirty="0"/>
              <a:t>This  ad-hoc analysis is insightful, but it’s time to take this analysis into large scale production for real-time understanding of your business. We can show you how to do this.</a:t>
            </a:r>
            <a:endParaRPr lang="en-IN" sz="2400" dirty="0"/>
          </a:p>
        </p:txBody>
      </p:sp>
      <p:pic>
        <p:nvPicPr>
          <p:cNvPr id="17" name="Audio 16">
            <a:hlinkClick r:id="" action="ppaction://media"/>
            <a:extLst>
              <a:ext uri="{FF2B5EF4-FFF2-40B4-BE49-F238E27FC236}">
                <a16:creationId xmlns:a16="http://schemas.microsoft.com/office/drawing/2014/main" id="{174509DC-8EB9-997E-40D1-FCD465BAAF65}"/>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325245" t="-161075" r="-325245" b="-161075"/>
          <a:stretch>
            <a:fillRect/>
          </a:stretch>
        </p:blipFill>
        <p:spPr>
          <a:xfrm>
            <a:off x="14173200" y="7972425"/>
            <a:ext cx="3657600" cy="2057400"/>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70334">
        <p159:morph option="byObject"/>
      </p:transition>
    </mc:Choice>
    <mc:Fallback xmlns="">
      <p:transition spd="slow" advTm="7033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fade">
                                      <p:cBhvr>
                                        <p:cTn id="2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17"/>
                </p:tgtEl>
              </p:cMediaNode>
            </p:audio>
          </p:childTnLst>
        </p:cTn>
      </p:par>
    </p:tnLst>
    <p:bldLst>
      <p:bldP spid="26" grpId="0"/>
      <p:bldP spid="27" grpId="0"/>
      <p:bldP spid="28"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8" name="Group 8"/>
          <p:cNvGrpSpPr/>
          <p:nvPr/>
        </p:nvGrpSpPr>
        <p:grpSpPr>
          <a:xfrm>
            <a:off x="1905000" y="8648700"/>
            <a:ext cx="17253775" cy="2017079"/>
            <a:chOff x="0" y="0"/>
            <a:chExt cx="23005033" cy="2689439"/>
          </a:xfrm>
        </p:grpSpPr>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pic>
        <p:nvPicPr>
          <p:cNvPr id="25" name="Picture 24">
            <a:extLst>
              <a:ext uri="{FF2B5EF4-FFF2-40B4-BE49-F238E27FC236}">
                <a16:creationId xmlns:a16="http://schemas.microsoft.com/office/drawing/2014/main" id="{A5CD0460-9A5B-A33D-8E32-BEC5D4BCBE9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60849" y="419100"/>
            <a:ext cx="16966301" cy="7685053"/>
          </a:xfrm>
          <a:prstGeom prst="rect">
            <a:avLst/>
          </a:prstGeom>
        </p:spPr>
      </p:pic>
      <p:pic>
        <p:nvPicPr>
          <p:cNvPr id="2" name="Audio 1">
            <a:hlinkClick r:id="" action="ppaction://media"/>
            <a:extLst>
              <a:ext uri="{FF2B5EF4-FFF2-40B4-BE49-F238E27FC236}">
                <a16:creationId xmlns:a16="http://schemas.microsoft.com/office/drawing/2014/main" id="{267E7E0D-B822-3615-BD4F-9242022E744F}"/>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325245" t="-161075" r="-325245" b="-161075"/>
          <a:stretch>
            <a:fillRect/>
          </a:stretch>
        </p:blipFill>
        <p:spPr>
          <a:xfrm>
            <a:off x="14173200" y="7972425"/>
            <a:ext cx="3657600" cy="2057400"/>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3486">
        <p159:morph option="byObject"/>
      </p:transition>
    </mc:Choice>
    <mc:Fallback xmlns="">
      <p:transition spd="slow" advTm="534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7" presetClass="entr" presetSubtype="0" fill="hold" nodeType="click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1000"/>
                                        <p:tgtEl>
                                          <p:spTgt spid="25"/>
                                        </p:tgtEl>
                                      </p:cBhvr>
                                    </p:animEffect>
                                    <p:anim calcmode="lin" valueType="num">
                                      <p:cBhvr>
                                        <p:cTn id="12" dur="1000" fill="hold"/>
                                        <p:tgtEl>
                                          <p:spTgt spid="25"/>
                                        </p:tgtEl>
                                        <p:attrNameLst>
                                          <p:attrName>ppt_x</p:attrName>
                                        </p:attrNameLst>
                                      </p:cBhvr>
                                      <p:tavLst>
                                        <p:tav tm="0">
                                          <p:val>
                                            <p:strVal val="#ppt_x"/>
                                          </p:val>
                                        </p:tav>
                                        <p:tav tm="100000">
                                          <p:val>
                                            <p:strVal val="#ppt_x"/>
                                          </p:val>
                                        </p:tav>
                                      </p:tavLst>
                                    </p:anim>
                                    <p:anim calcmode="lin" valueType="num">
                                      <p:cBhvr>
                                        <p:cTn id="13"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12292"/>
          </a:xfrm>
          <a:prstGeom prst="rect">
            <a:avLst/>
          </a:prstGeom>
        </p:spPr>
        <p:txBody>
          <a:bodyPr lIns="0" tIns="0" rIns="0" bIns="0" rtlCol="0" anchor="t">
            <a:spAutoFit/>
          </a:bodyPr>
          <a:lstStyle/>
          <a:p>
            <a:pPr>
              <a:lnSpc>
                <a:spcPts val="3640"/>
              </a:lnSpc>
            </a:pPr>
            <a:r>
              <a:rPr lang="en-US" sz="2600" spc="-26" dirty="0">
                <a:solidFill>
                  <a:srgbClr val="FFFFFF"/>
                </a:solidFill>
                <a:latin typeface="Graphik Regular" panose="020B0503030202060203" pitchFamily="34" charset="0"/>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0" y="0"/>
              <a:ext cx="2891870" cy="2689439"/>
            </a:xfrm>
            <a:prstGeom prst="rect">
              <a:avLst/>
            </a:prstGeom>
          </p:spPr>
        </p:pic>
      </p:grpSp>
      <p:pic>
        <p:nvPicPr>
          <p:cNvPr id="24" name="Audio 23">
            <a:hlinkClick r:id="" action="ppaction://media"/>
            <a:extLst>
              <a:ext uri="{FF2B5EF4-FFF2-40B4-BE49-F238E27FC236}">
                <a16:creationId xmlns:a16="http://schemas.microsoft.com/office/drawing/2014/main" id="{8BE3D8A5-6081-2CF1-CE81-BCE0958D0E1B}"/>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325245" t="-161075" r="-325245" b="-161075"/>
          <a:stretch>
            <a:fillRect/>
          </a:stretch>
        </p:blipFill>
        <p:spPr>
          <a:xfrm>
            <a:off x="14173200" y="7972425"/>
            <a:ext cx="3657600" cy="2057400"/>
          </a:xfrm>
          <a:prstGeom prst="rect">
            <a:avLst/>
          </a:prstGeom>
        </p:spPr>
      </p:pic>
    </p:spTree>
    <p:custDataLst>
      <p:tags r:id="rId1"/>
    </p:custDataLst>
    <p:extLst>
      <p:ext uri="{BB962C8B-B14F-4D97-AF65-F5344CB8AC3E}">
        <p14:creationId xmlns:p14="http://schemas.microsoft.com/office/powerpoint/2010/main" val="3677368504"/>
      </p:ext>
    </p:extLst>
  </p:cSld>
  <p:clrMapOvr>
    <a:masterClrMapping/>
  </p:clrMapOvr>
  <mc:AlternateContent xmlns:mc="http://schemas.openxmlformats.org/markup-compatibility/2006" xmlns:p14="http://schemas.microsoft.com/office/powerpoint/2010/main">
    <mc:Choice Requires="p14">
      <p:transition spd="slow" p14:dur="1500" advTm="10799">
        <p:split orient="vert"/>
      </p:transition>
    </mc:Choice>
    <mc:Fallback xmlns="">
      <p:transition spd="slow" advTm="10799">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4"/>
                </p:tgtEl>
              </p:cMediaNode>
            </p:audio>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1"/>
            <a:ext cx="8673443" cy="3762839"/>
            <a:chOff x="0" y="0"/>
            <a:chExt cx="11564591" cy="5017118"/>
          </a:xfrm>
        </p:grpSpPr>
        <p:sp>
          <p:nvSpPr>
            <p:cNvPr id="3" name="TextBox 3"/>
            <p:cNvSpPr txBox="1"/>
            <p:nvPr/>
          </p:nvSpPr>
          <p:spPr>
            <a:xfrm>
              <a:off x="0" y="0"/>
              <a:ext cx="11564591" cy="1641474"/>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Today's agenda</a:t>
              </a:r>
            </a:p>
          </p:txBody>
        </p:sp>
        <p:sp>
          <p:nvSpPr>
            <p:cNvPr id="4" name="TextBox 4"/>
            <p:cNvSpPr txBox="1"/>
            <p:nvPr/>
          </p:nvSpPr>
          <p:spPr>
            <a:xfrm>
              <a:off x="0" y="2298167"/>
              <a:ext cx="11564591" cy="2718951"/>
            </a:xfrm>
            <a:prstGeom prst="rect">
              <a:avLst/>
            </a:prstGeom>
          </p:spPr>
          <p:txBody>
            <a:bodyPr lIns="0" tIns="0" rIns="0" bIns="0" rtlCol="0" anchor="t">
              <a:spAutoFit/>
            </a:bodyPr>
            <a:lstStyle/>
            <a:p>
              <a:pPr>
                <a:lnSpc>
                  <a:spcPts val="2660"/>
                </a:lnSpc>
              </a:pPr>
              <a:r>
                <a:rPr lang="en-US" sz="1900" spc="-19" dirty="0">
                  <a:solidFill>
                    <a:srgbClr val="000000"/>
                  </a:solidFill>
                  <a:latin typeface="Graphik Regular" panose="020B0503030202060203" pitchFamily="34" charset="0"/>
                </a:rPr>
                <a:t>Project recap</a:t>
              </a:r>
            </a:p>
            <a:p>
              <a:pPr>
                <a:lnSpc>
                  <a:spcPts val="2660"/>
                </a:lnSpc>
              </a:pPr>
              <a:r>
                <a:rPr lang="en-US" sz="1900" spc="-19" dirty="0">
                  <a:solidFill>
                    <a:srgbClr val="000000"/>
                  </a:solidFill>
                  <a:latin typeface="Graphik Regular" panose="020B0503030202060203" pitchFamily="34" charset="0"/>
                </a:rPr>
                <a:t>Problem</a:t>
              </a:r>
            </a:p>
            <a:p>
              <a:pPr>
                <a:lnSpc>
                  <a:spcPts val="2660"/>
                </a:lnSpc>
              </a:pPr>
              <a:r>
                <a:rPr lang="en-US" sz="1900" spc="-19" dirty="0">
                  <a:solidFill>
                    <a:srgbClr val="000000"/>
                  </a:solidFill>
                  <a:latin typeface="Graphik Regular" panose="020B0503030202060203" pitchFamily="34" charset="0"/>
                </a:rPr>
                <a:t>The Analytics team</a:t>
              </a:r>
            </a:p>
            <a:p>
              <a:pPr>
                <a:lnSpc>
                  <a:spcPts val="2660"/>
                </a:lnSpc>
              </a:pPr>
              <a:r>
                <a:rPr lang="en-US" sz="1900" spc="-19" dirty="0">
                  <a:solidFill>
                    <a:srgbClr val="000000"/>
                  </a:solidFill>
                  <a:latin typeface="Graphik Regular" panose="020B0503030202060203" pitchFamily="34" charset="0"/>
                </a:rPr>
                <a:t>Process</a:t>
              </a:r>
            </a:p>
            <a:p>
              <a:pPr>
                <a:lnSpc>
                  <a:spcPts val="2660"/>
                </a:lnSpc>
              </a:pPr>
              <a:r>
                <a:rPr lang="en-US" sz="1900" spc="-19" dirty="0">
                  <a:solidFill>
                    <a:srgbClr val="000000"/>
                  </a:solidFill>
                  <a:latin typeface="Graphik Regular" panose="020B0503030202060203" pitchFamily="34" charset="0"/>
                </a:rPr>
                <a:t>Insights</a:t>
              </a:r>
            </a:p>
            <a:p>
              <a:pPr>
                <a:lnSpc>
                  <a:spcPts val="2660"/>
                </a:lnSpc>
              </a:pPr>
              <a:r>
                <a:rPr lang="en-US" sz="1900" spc="-19" dirty="0">
                  <a:solidFill>
                    <a:srgbClr val="000000"/>
                  </a:solidFill>
                  <a:latin typeface="Graphik Regular" panose="020B0503030202060203" pitchFamily="34" charset="0"/>
                </a:rPr>
                <a:t>Summary</a:t>
              </a: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0" y="9838214"/>
              <a:ext cx="3005065" cy="2794710"/>
            </a:xfrm>
            <a:prstGeom prst="rect">
              <a:avLst/>
            </a:prstGeom>
          </p:spPr>
        </p:pic>
      </p:grpSp>
      <p:pic>
        <p:nvPicPr>
          <p:cNvPr id="22" name="Audio 21">
            <a:hlinkClick r:id="" action="ppaction://media"/>
            <a:extLst>
              <a:ext uri="{FF2B5EF4-FFF2-40B4-BE49-F238E27FC236}">
                <a16:creationId xmlns:a16="http://schemas.microsoft.com/office/drawing/2014/main" id="{54AEBA02-B503-DF70-BC22-F96C997C027E}"/>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325245" t="-161075" r="-325245" b="-161075"/>
          <a:stretch>
            <a:fillRect/>
          </a:stretch>
        </p:blipFill>
        <p:spPr>
          <a:xfrm>
            <a:off x="14173200" y="7972425"/>
            <a:ext cx="3657600" cy="2057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med" p14:dur="700" advTm="88766">
        <p:fade/>
      </p:transition>
    </mc:Choice>
    <mc:Fallback xmlns="">
      <p:transition spd="med" advTm="887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2" y="584600"/>
            <a:ext cx="17253775" cy="9117799"/>
            <a:chOff x="0" y="0"/>
            <a:chExt cx="23005033" cy="12157065"/>
          </a:xfrm>
        </p:grpSpPr>
        <p:pic>
          <p:nvPicPr>
            <p:cNvPr id="3" name="Picture 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9467626"/>
              <a:ext cx="2891870" cy="2689439"/>
            </a:xfrm>
            <a:prstGeom prst="rect">
              <a:avLst/>
            </a:prstGeom>
          </p:spPr>
        </p:pic>
      </p:grpSp>
      <p:sp>
        <p:nvSpPr>
          <p:cNvPr id="31" name="AutoShape 31"/>
          <p:cNvSpPr/>
          <p:nvPr/>
        </p:nvSpPr>
        <p:spPr>
          <a:xfrm>
            <a:off x="4572000" y="1909667"/>
            <a:ext cx="11717179" cy="6371750"/>
          </a:xfrm>
          <a:prstGeom prst="rect">
            <a:avLst/>
          </a:prstGeom>
          <a:solidFill>
            <a:schemeClr val="bg1"/>
          </a:solidFill>
        </p:spPr>
        <p:txBody>
          <a:bodyPr/>
          <a:lstStyle/>
          <a:p>
            <a:r>
              <a:rPr lang="en-US" dirty="0"/>
              <a:t>S</a:t>
            </a:r>
            <a:endParaRPr lang="en-IN" dirty="0"/>
          </a:p>
        </p:txBody>
      </p:sp>
      <p:pic>
        <p:nvPicPr>
          <p:cNvPr id="32" name="Picture 32"/>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b="321"/>
          <a:stretch>
            <a:fillRect/>
          </a:stretch>
        </p:blipFill>
        <p:spPr>
          <a:xfrm rot="10799999">
            <a:off x="1973205" y="1909666"/>
            <a:ext cx="6551057" cy="6467667"/>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Graphik Regular" panose="020B0503030202060203" pitchFamily="34" charset="0"/>
              </a:rPr>
              <a:t>Project Recap</a:t>
            </a:r>
          </a:p>
        </p:txBody>
      </p:sp>
      <p:sp>
        <p:nvSpPr>
          <p:cNvPr id="34" name="TextBox 33">
            <a:extLst>
              <a:ext uri="{FF2B5EF4-FFF2-40B4-BE49-F238E27FC236}">
                <a16:creationId xmlns:a16="http://schemas.microsoft.com/office/drawing/2014/main" id="{FC46CD66-AC13-47A2-BDFC-B729BBDB5F2D}"/>
              </a:ext>
            </a:extLst>
          </p:cNvPr>
          <p:cNvSpPr txBox="1"/>
          <p:nvPr/>
        </p:nvSpPr>
        <p:spPr>
          <a:xfrm>
            <a:off x="8719948" y="2941116"/>
            <a:ext cx="7434451" cy="3970318"/>
          </a:xfrm>
          <a:prstGeom prst="rect">
            <a:avLst/>
          </a:prstGeom>
          <a:noFill/>
        </p:spPr>
        <p:txBody>
          <a:bodyPr wrap="square" rtlCol="0">
            <a:spAutoFit/>
          </a:bodyPr>
          <a:lstStyle/>
          <a:p>
            <a:r>
              <a:rPr lang="en-US" sz="2800" dirty="0"/>
              <a:t>Social Buzz is a fast growing technology unicorn that need to adapt quickly to it’s </a:t>
            </a:r>
            <a:r>
              <a:rPr lang="en-US" sz="2800" dirty="0" err="1"/>
              <a:t>globle</a:t>
            </a:r>
            <a:r>
              <a:rPr lang="en-US" sz="2800" dirty="0"/>
              <a:t> scale.</a:t>
            </a:r>
          </a:p>
          <a:p>
            <a:r>
              <a:rPr lang="en-US" sz="2800" dirty="0"/>
              <a:t>Accenture has begun a 3 month POC focusing on these tasks:</a:t>
            </a:r>
          </a:p>
          <a:p>
            <a:endParaRPr lang="en-US" sz="2800" dirty="0"/>
          </a:p>
          <a:p>
            <a:pPr marL="342900" indent="-342900">
              <a:buFont typeface="Arial" panose="020B0604020202020204" pitchFamily="34" charset="0"/>
              <a:buChar char="•"/>
            </a:pPr>
            <a:r>
              <a:rPr lang="en-US" sz="2800" dirty="0"/>
              <a:t>An audit of Social Buzz’s  big data practice </a:t>
            </a:r>
          </a:p>
          <a:p>
            <a:pPr marL="342900" indent="-342900">
              <a:buFont typeface="Arial" panose="020B0604020202020204" pitchFamily="34" charset="0"/>
              <a:buChar char="•"/>
            </a:pPr>
            <a:r>
              <a:rPr lang="en-US" sz="2800" dirty="0"/>
              <a:t>Recommendations for a successful IPO</a:t>
            </a:r>
          </a:p>
          <a:p>
            <a:pPr marL="342900" indent="-342900">
              <a:buFont typeface="Arial" panose="020B0604020202020204" pitchFamily="34" charset="0"/>
              <a:buChar char="•"/>
            </a:pPr>
            <a:r>
              <a:rPr lang="en-US" sz="2800" dirty="0"/>
              <a:t>Analysis to find Social Buzz’s top 5 most popular categories of content</a:t>
            </a:r>
            <a:endParaRPr lang="en-IN" sz="2800" dirty="0"/>
          </a:p>
        </p:txBody>
      </p:sp>
      <p:pic>
        <p:nvPicPr>
          <p:cNvPr id="35" name="Audio 34">
            <a:hlinkClick r:id="" action="ppaction://media"/>
            <a:extLst>
              <a:ext uri="{FF2B5EF4-FFF2-40B4-BE49-F238E27FC236}">
                <a16:creationId xmlns:a16="http://schemas.microsoft.com/office/drawing/2014/main" id="{43E0767D-A3A7-46BC-2F41-8F0BBE742B32}"/>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325245" t="-161075" r="-325245" b="-161075"/>
          <a:stretch>
            <a:fillRect/>
          </a:stretch>
        </p:blipFill>
        <p:spPr>
          <a:xfrm>
            <a:off x="14173200" y="7972425"/>
            <a:ext cx="3657600" cy="2057400"/>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71235">
        <p159:morph option="byObject"/>
      </p:transition>
    </mc:Choice>
    <mc:Fallback xmlns="">
      <p:transition spd="slow" advTm="7123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randombar(horizontal)">
                                      <p:cBhvr>
                                        <p:cTn id="1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35"/>
                </p:tgtEl>
              </p:cMediaNode>
            </p:audio>
          </p:childTnLst>
        </p:cTn>
      </p:par>
    </p:tnLst>
    <p:bldLst>
      <p:bldP spid="3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b="321"/>
            <a:stretch>
              <a:fillRect/>
            </a:stretch>
          </p:blipFill>
          <p:spPr>
            <a:xfrm>
              <a:off x="0" y="0"/>
              <a:ext cx="4083272" cy="4091977"/>
            </a:xfrm>
            <a:prstGeom prst="rect">
              <a:avLst/>
            </a:prstGeom>
          </p:spPr>
        </p:pic>
      </p:grpSp>
      <p:sp>
        <p:nvSpPr>
          <p:cNvPr id="6" name="AutoShape 6"/>
          <p:cNvSpPr/>
          <p:nvPr/>
        </p:nvSpPr>
        <p:spPr>
          <a:xfrm>
            <a:off x="0" y="181760"/>
            <a:ext cx="9964482" cy="10287000"/>
          </a:xfrm>
          <a:prstGeom prst="rect">
            <a:avLst/>
          </a:prstGeom>
          <a:solidFill>
            <a:srgbClr val="A100FF"/>
          </a:solidFill>
          <a:ln>
            <a:solidFill>
              <a:srgbClr val="A100FF"/>
            </a:solidFill>
          </a:ln>
        </p:spPr>
        <p:txBody>
          <a:bodyPr/>
          <a:lstStyle/>
          <a:p>
            <a:endParaRPr lang="en-AU" dirty="0"/>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12"/>
          <a:srcRect l="24693" r="24693"/>
          <a:stretch>
            <a:fillRect/>
          </a:stretch>
        </p:blipFill>
        <p:spPr>
          <a:xfrm>
            <a:off x="11007484" y="1028700"/>
            <a:ext cx="6251816" cy="8229600"/>
          </a:xfrm>
          <a:prstGeom prst="rect">
            <a:avLst/>
          </a:prstGeom>
        </p:spPr>
      </p:pic>
      <p:sp>
        <p:nvSpPr>
          <p:cNvPr id="21" name="TextBox 21"/>
          <p:cNvSpPr txBox="1"/>
          <p:nvPr/>
        </p:nvSpPr>
        <p:spPr>
          <a:xfrm>
            <a:off x="3069738" y="2308953"/>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Graphik Regular" panose="020B0503030202060203" pitchFamily="34" charset="0"/>
              </a:rPr>
              <a:t>Problem</a:t>
            </a:r>
          </a:p>
        </p:txBody>
      </p:sp>
      <p:sp>
        <p:nvSpPr>
          <p:cNvPr id="22" name="TextBox 21">
            <a:extLst>
              <a:ext uri="{FF2B5EF4-FFF2-40B4-BE49-F238E27FC236}">
                <a16:creationId xmlns:a16="http://schemas.microsoft.com/office/drawing/2014/main" id="{157B857D-702A-49C1-94D1-1579893C1503}"/>
              </a:ext>
            </a:extLst>
          </p:cNvPr>
          <p:cNvSpPr txBox="1"/>
          <p:nvPr/>
        </p:nvSpPr>
        <p:spPr>
          <a:xfrm>
            <a:off x="2507087" y="5021200"/>
            <a:ext cx="7457395" cy="4339650"/>
          </a:xfrm>
          <a:prstGeom prst="rect">
            <a:avLst/>
          </a:prstGeom>
          <a:noFill/>
        </p:spPr>
        <p:txBody>
          <a:bodyPr wrap="square" rtlCol="0">
            <a:spAutoFit/>
          </a:bodyPr>
          <a:lstStyle/>
          <a:p>
            <a:r>
              <a:rPr lang="en-US" sz="3600" dirty="0">
                <a:solidFill>
                  <a:schemeClr val="bg1"/>
                </a:solidFill>
              </a:rPr>
              <a:t>Over </a:t>
            </a:r>
            <a:r>
              <a:rPr lang="en-US" sz="3600" u="sng" dirty="0">
                <a:solidFill>
                  <a:schemeClr val="bg1"/>
                </a:solidFill>
              </a:rPr>
              <a:t>100000</a:t>
            </a:r>
            <a:r>
              <a:rPr lang="en-US" sz="3600" dirty="0">
                <a:solidFill>
                  <a:schemeClr val="bg1"/>
                </a:solidFill>
              </a:rPr>
              <a:t> posts per day</a:t>
            </a:r>
          </a:p>
          <a:p>
            <a:endParaRPr lang="en-US" sz="3600" dirty="0">
              <a:solidFill>
                <a:schemeClr val="bg1"/>
              </a:solidFill>
            </a:endParaRPr>
          </a:p>
          <a:p>
            <a:r>
              <a:rPr lang="en-US" sz="3600" u="sng" dirty="0">
                <a:solidFill>
                  <a:schemeClr val="bg1"/>
                </a:solidFill>
              </a:rPr>
              <a:t>36,500,000 </a:t>
            </a:r>
            <a:r>
              <a:rPr lang="en-US" sz="3600" dirty="0">
                <a:solidFill>
                  <a:schemeClr val="bg1"/>
                </a:solidFill>
              </a:rPr>
              <a:t>pieces of content per year!</a:t>
            </a:r>
          </a:p>
          <a:p>
            <a:endParaRPr lang="en-US" sz="3600" dirty="0">
              <a:solidFill>
                <a:schemeClr val="bg1"/>
              </a:solidFill>
            </a:endParaRPr>
          </a:p>
          <a:p>
            <a:endParaRPr lang="en-US" sz="3600" dirty="0">
              <a:solidFill>
                <a:schemeClr val="bg1"/>
              </a:solidFill>
            </a:endParaRPr>
          </a:p>
          <a:p>
            <a:r>
              <a:rPr lang="en-US" sz="2400" dirty="0">
                <a:solidFill>
                  <a:schemeClr val="bg1"/>
                </a:solidFill>
              </a:rPr>
              <a:t>But how to Capitalize on it when there is so much?</a:t>
            </a:r>
          </a:p>
          <a:p>
            <a:endParaRPr lang="en-US" sz="2400" dirty="0">
              <a:solidFill>
                <a:schemeClr val="bg1"/>
              </a:solidFill>
            </a:endParaRPr>
          </a:p>
          <a:p>
            <a:r>
              <a:rPr lang="en-US" sz="2400" u="sng" dirty="0">
                <a:solidFill>
                  <a:schemeClr val="bg1"/>
                </a:solidFill>
              </a:rPr>
              <a:t>Analysis to find Social Buzz’s top 5 most popular categories of content</a:t>
            </a:r>
            <a:endParaRPr lang="en-IN" sz="2400" u="sng" dirty="0">
              <a:solidFill>
                <a:schemeClr val="bg1"/>
              </a:solidFill>
            </a:endParaRPr>
          </a:p>
        </p:txBody>
      </p:sp>
      <p:pic>
        <p:nvPicPr>
          <p:cNvPr id="23" name="Audio 22">
            <a:hlinkClick r:id="" action="ppaction://media"/>
            <a:extLst>
              <a:ext uri="{FF2B5EF4-FFF2-40B4-BE49-F238E27FC236}">
                <a16:creationId xmlns:a16="http://schemas.microsoft.com/office/drawing/2014/main" id="{E11AFFAD-F900-2F6C-ED96-3BBFE1DD737F}"/>
              </a:ext>
            </a:extLst>
          </p:cNvPr>
          <p:cNvPicPr>
            <a:picLocks noChangeAspect="1"/>
          </p:cNvPicPr>
          <p:nvPr>
            <a:audioFile r:link="rId3"/>
            <p:extLst>
              <p:ext uri="{DAA4B4D4-6D71-4841-9C94-3DE7FCFB9230}">
                <p14:media xmlns:p14="http://schemas.microsoft.com/office/powerpoint/2010/main" r:embed="rId2"/>
              </p:ext>
            </p:extLst>
          </p:nvPr>
        </p:nvPicPr>
        <p:blipFill>
          <a:blip r:embed="rId13"/>
          <a:srcRect l="-325245" t="-161075" r="-325245" b="-161075"/>
          <a:stretch>
            <a:fillRect/>
          </a:stretch>
        </p:blipFill>
        <p:spPr>
          <a:xfrm>
            <a:off x="14173200" y="7972425"/>
            <a:ext cx="3657600" cy="2057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3400" advTm="45568">
        <p14:reveal/>
      </p:transition>
    </mc:Choice>
    <mc:Fallback xmlns="">
      <p:transition spd="slow" advTm="4556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up)">
                                      <p:cBhvr>
                                        <p:cTn id="1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3"/>
                </p:tgtEl>
              </p:cMediaNode>
            </p:audio>
          </p:childTnLst>
        </p:cTn>
      </p:par>
    </p:tnLst>
    <p:bldLst>
      <p:bldP spid="2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6"/>
          <p:cNvGrpSpPr>
            <a:grpSpLocks noChangeAspect="1"/>
          </p:cNvGrpSpPr>
          <p:nvPr/>
        </p:nvGrpSpPr>
        <p:grpSpPr>
          <a:xfrm>
            <a:off x="11734800" y="1333500"/>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60355"/>
            <a:ext cx="6750815" cy="6635945"/>
          </a:xfrm>
          <a:prstGeom prst="rect">
            <a:avLst/>
          </a:prstGeom>
          <a:solidFill>
            <a:srgbClr val="FFFFFF"/>
          </a:solidFill>
        </p:spPr>
      </p:sp>
      <p:grpSp>
        <p:nvGrpSpPr>
          <p:cNvPr id="16" name="Group 16"/>
          <p:cNvGrpSpPr>
            <a:grpSpLocks noChangeAspect="1"/>
          </p:cNvGrpSpPr>
          <p:nvPr/>
        </p:nvGrpSpPr>
        <p:grpSpPr>
          <a:xfrm>
            <a:off x="11811000" y="7353300"/>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18" name="Group 18"/>
          <p:cNvGrpSpPr>
            <a:grpSpLocks noChangeAspect="1"/>
          </p:cNvGrpSpPr>
          <p:nvPr/>
        </p:nvGrpSpPr>
        <p:grpSpPr>
          <a:xfrm>
            <a:off x="11277600" y="1181100"/>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8" cstate="print"/>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1" name="Group 21"/>
          <p:cNvGrpSpPr>
            <a:grpSpLocks noChangeAspect="1"/>
          </p:cNvGrpSpPr>
          <p:nvPr/>
        </p:nvGrpSpPr>
        <p:grpSpPr>
          <a:xfrm>
            <a:off x="11825795" y="4274206"/>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9" cstate="print"/>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sp>
        <p:nvSpPr>
          <p:cNvPr id="31" name="TextBox 31"/>
          <p:cNvSpPr txBox="1"/>
          <p:nvPr/>
        </p:nvSpPr>
        <p:spPr>
          <a:xfrm>
            <a:off x="2670508" y="3331799"/>
            <a:ext cx="5612273" cy="3693319"/>
          </a:xfrm>
          <a:prstGeom prst="rect">
            <a:avLst/>
          </a:prstGeom>
        </p:spPr>
        <p:txBody>
          <a:bodyPr lIns="0" tIns="0" rIns="0" bIns="0" rtlCol="0" anchor="t">
            <a:spAutoFit/>
          </a:bodyPr>
          <a:lstStyle/>
          <a:p>
            <a:pPr algn="ctr">
              <a:lnSpc>
                <a:spcPts val="9600"/>
              </a:lnSpc>
            </a:pPr>
            <a:r>
              <a:rPr lang="en-US" sz="8000" spc="-80" dirty="0">
                <a:solidFill>
                  <a:srgbClr val="000000"/>
                </a:solidFill>
                <a:latin typeface="Graphik Regular" panose="020B0503030202060203" pitchFamily="34" charset="0"/>
              </a:rPr>
              <a:t>The Analytics team</a:t>
            </a:r>
          </a:p>
        </p:txBody>
      </p:sp>
      <p:sp>
        <p:nvSpPr>
          <p:cNvPr id="32" name="TextBox 31">
            <a:extLst>
              <a:ext uri="{FF2B5EF4-FFF2-40B4-BE49-F238E27FC236}">
                <a16:creationId xmlns:a16="http://schemas.microsoft.com/office/drawing/2014/main" id="{5EDC0190-11E3-41EB-8EFE-A4135C0C08AE}"/>
              </a:ext>
            </a:extLst>
          </p:cNvPr>
          <p:cNvSpPr txBox="1"/>
          <p:nvPr/>
        </p:nvSpPr>
        <p:spPr>
          <a:xfrm>
            <a:off x="14447029" y="1506989"/>
            <a:ext cx="3048000" cy="1200329"/>
          </a:xfrm>
          <a:prstGeom prst="rect">
            <a:avLst/>
          </a:prstGeom>
          <a:noFill/>
        </p:spPr>
        <p:txBody>
          <a:bodyPr wrap="square" rtlCol="0">
            <a:spAutoFit/>
          </a:bodyPr>
          <a:lstStyle/>
          <a:p>
            <a:r>
              <a:rPr lang="en-US" sz="2400" b="1" dirty="0"/>
              <a:t>ANDREW FLEMING</a:t>
            </a:r>
          </a:p>
          <a:p>
            <a:r>
              <a:rPr lang="en-US" sz="2400" b="1" dirty="0"/>
              <a:t>Chief Technology Architect</a:t>
            </a:r>
            <a:endParaRPr lang="en-IN" sz="2400" b="1" dirty="0"/>
          </a:p>
        </p:txBody>
      </p:sp>
      <p:sp>
        <p:nvSpPr>
          <p:cNvPr id="33" name="TextBox 32">
            <a:extLst>
              <a:ext uri="{FF2B5EF4-FFF2-40B4-BE49-F238E27FC236}">
                <a16:creationId xmlns:a16="http://schemas.microsoft.com/office/drawing/2014/main" id="{EE8491CD-87DC-4668-9B13-15657995981C}"/>
              </a:ext>
            </a:extLst>
          </p:cNvPr>
          <p:cNvSpPr txBox="1"/>
          <p:nvPr/>
        </p:nvSpPr>
        <p:spPr>
          <a:xfrm>
            <a:off x="14422376" y="4494263"/>
            <a:ext cx="2725464" cy="830997"/>
          </a:xfrm>
          <a:prstGeom prst="rect">
            <a:avLst/>
          </a:prstGeom>
          <a:noFill/>
        </p:spPr>
        <p:txBody>
          <a:bodyPr wrap="square" rtlCol="0">
            <a:spAutoFit/>
          </a:bodyPr>
          <a:lstStyle/>
          <a:p>
            <a:r>
              <a:rPr lang="en-US" sz="2400" b="1" dirty="0"/>
              <a:t>MARCUS</a:t>
            </a:r>
            <a:r>
              <a:rPr lang="en-US" sz="2000" b="1" dirty="0"/>
              <a:t> </a:t>
            </a:r>
            <a:r>
              <a:rPr lang="en-US" sz="2400" b="1" dirty="0"/>
              <a:t>ROMPTON</a:t>
            </a:r>
            <a:endParaRPr lang="en-US" sz="2000" b="1" dirty="0"/>
          </a:p>
          <a:p>
            <a:r>
              <a:rPr lang="en-US" sz="2400" b="1" dirty="0"/>
              <a:t>Senior Principal</a:t>
            </a:r>
            <a:endParaRPr lang="en-IN" sz="2400" b="1" dirty="0"/>
          </a:p>
        </p:txBody>
      </p:sp>
      <p:sp>
        <p:nvSpPr>
          <p:cNvPr id="34" name="TextBox 33">
            <a:extLst>
              <a:ext uri="{FF2B5EF4-FFF2-40B4-BE49-F238E27FC236}">
                <a16:creationId xmlns:a16="http://schemas.microsoft.com/office/drawing/2014/main" id="{F416C8E8-7AB8-4134-B77A-4ADE4F9807B5}"/>
              </a:ext>
            </a:extLst>
          </p:cNvPr>
          <p:cNvSpPr txBox="1"/>
          <p:nvPr/>
        </p:nvSpPr>
        <p:spPr>
          <a:xfrm>
            <a:off x="14542853" y="7567606"/>
            <a:ext cx="2667000" cy="830997"/>
          </a:xfrm>
          <a:prstGeom prst="rect">
            <a:avLst/>
          </a:prstGeom>
          <a:noFill/>
        </p:spPr>
        <p:txBody>
          <a:bodyPr wrap="square" rtlCol="0">
            <a:spAutoFit/>
          </a:bodyPr>
          <a:lstStyle/>
          <a:p>
            <a:r>
              <a:rPr lang="en-US" sz="2400" b="1" dirty="0"/>
              <a:t>SHAIKH MINHAJ</a:t>
            </a:r>
          </a:p>
          <a:p>
            <a:r>
              <a:rPr lang="en-US" sz="2400" b="1" dirty="0"/>
              <a:t>Data Analyst</a:t>
            </a:r>
            <a:endParaRPr lang="en-IN" sz="2400" b="1" dirty="0"/>
          </a:p>
        </p:txBody>
      </p:sp>
      <p:grpSp>
        <p:nvGrpSpPr>
          <p:cNvPr id="39" name="Group 23">
            <a:extLst>
              <a:ext uri="{FF2B5EF4-FFF2-40B4-BE49-F238E27FC236}">
                <a16:creationId xmlns:a16="http://schemas.microsoft.com/office/drawing/2014/main" id="{C6427815-BA85-9C98-E196-367B0B879255}"/>
              </a:ext>
            </a:extLst>
          </p:cNvPr>
          <p:cNvGrpSpPr>
            <a:grpSpLocks noChangeAspect="1"/>
          </p:cNvGrpSpPr>
          <p:nvPr/>
        </p:nvGrpSpPr>
        <p:grpSpPr>
          <a:xfrm>
            <a:off x="11443639" y="6992063"/>
            <a:ext cx="2187334" cy="2123082"/>
            <a:chOff x="-23042" y="66269"/>
            <a:chExt cx="6542158" cy="6349987"/>
          </a:xfrm>
        </p:grpSpPr>
        <p:sp>
          <p:nvSpPr>
            <p:cNvPr id="40" name="Freeform 24">
              <a:extLst>
                <a:ext uri="{FF2B5EF4-FFF2-40B4-BE49-F238E27FC236}">
                  <a16:creationId xmlns:a16="http://schemas.microsoft.com/office/drawing/2014/main" id="{B881BF0D-CBC8-8FF4-EF7B-000FB1A2D98E}"/>
                </a:ext>
              </a:extLst>
            </p:cNvPr>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10">
                <a:extLst>
                  <a:ext uri="{28A0092B-C50C-407E-A947-70E740481C1C}">
                    <a14:useLocalDpi xmlns:a14="http://schemas.microsoft.com/office/drawing/2010/main" val="0"/>
                  </a:ext>
                </a:extLst>
              </a:blip>
              <a:stretch>
                <a:fillRect/>
              </a:stretch>
            </a:blipFill>
            <a:ln>
              <a:solidFill>
                <a:srgbClr val="00BAFF"/>
              </a:solidFill>
            </a:ln>
          </p:spPr>
          <p:txBody>
            <a:bodyPr/>
            <a:lstStyle/>
            <a:p>
              <a:endParaRPr lang="en-IN" dirty="0"/>
            </a:p>
            <a:p>
              <a:endParaRPr lang="en-IN" dirty="0"/>
            </a:p>
          </p:txBody>
        </p:sp>
        <p:sp>
          <p:nvSpPr>
            <p:cNvPr id="41" name="Freeform 25">
              <a:extLst>
                <a:ext uri="{FF2B5EF4-FFF2-40B4-BE49-F238E27FC236}">
                  <a16:creationId xmlns:a16="http://schemas.microsoft.com/office/drawing/2014/main" id="{52404D8F-293C-2ACE-D053-FFBE653A02F2}"/>
                </a:ext>
              </a:extLst>
            </p:cNvPr>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pic>
        <p:nvPicPr>
          <p:cNvPr id="28" name="Audio 27">
            <a:hlinkClick r:id="" action="ppaction://media"/>
            <a:extLst>
              <a:ext uri="{FF2B5EF4-FFF2-40B4-BE49-F238E27FC236}">
                <a16:creationId xmlns:a16="http://schemas.microsoft.com/office/drawing/2014/main" id="{6B22C557-5039-6A08-909B-374E0E4394D0}"/>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325245" t="-161075" r="-325245" b="-161075"/>
          <a:stretch>
            <a:fillRect/>
          </a:stretch>
        </p:blipFill>
        <p:spPr>
          <a:xfrm>
            <a:off x="14173200" y="7972425"/>
            <a:ext cx="3657600" cy="2057400"/>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73695">
        <p159:morph option="byObject"/>
      </p:transition>
    </mc:Choice>
    <mc:Fallback xmlns="">
      <p:transition spd="slow" advTm="736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1000"/>
                                        <p:tgtEl>
                                          <p:spTgt spid="18"/>
                                        </p:tgtEl>
                                      </p:cBhvr>
                                    </p:animEffect>
                                    <p:anim calcmode="lin" valueType="num">
                                      <p:cBhvr>
                                        <p:cTn id="12" dur="1000" fill="hold"/>
                                        <p:tgtEl>
                                          <p:spTgt spid="18"/>
                                        </p:tgtEl>
                                        <p:attrNameLst>
                                          <p:attrName>ppt_x</p:attrName>
                                        </p:attrNameLst>
                                      </p:cBhvr>
                                      <p:tavLst>
                                        <p:tav tm="0">
                                          <p:val>
                                            <p:strVal val="#ppt_x"/>
                                          </p:val>
                                        </p:tav>
                                        <p:tav tm="100000">
                                          <p:val>
                                            <p:strVal val="#ppt_x"/>
                                          </p:val>
                                        </p:tav>
                                      </p:tavLst>
                                    </p:anim>
                                    <p:anim calcmode="lin" valueType="num">
                                      <p:cBhvr>
                                        <p:cTn id="1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1000"/>
                                        <p:tgtEl>
                                          <p:spTgt spid="23"/>
                                        </p:tgtEl>
                                      </p:cBhvr>
                                    </p:animEffect>
                                    <p:anim calcmode="lin" valueType="num">
                                      <p:cBhvr>
                                        <p:cTn id="19" dur="1000" fill="hold"/>
                                        <p:tgtEl>
                                          <p:spTgt spid="23"/>
                                        </p:tgtEl>
                                        <p:attrNameLst>
                                          <p:attrName>ppt_x</p:attrName>
                                        </p:attrNameLst>
                                      </p:cBhvr>
                                      <p:tavLst>
                                        <p:tav tm="0">
                                          <p:val>
                                            <p:strVal val="#ppt_x"/>
                                          </p:val>
                                        </p:tav>
                                        <p:tav tm="100000">
                                          <p:val>
                                            <p:strVal val="#ppt_x"/>
                                          </p:val>
                                        </p:tav>
                                      </p:tavLst>
                                    </p:anim>
                                    <p:anim calcmode="lin" valueType="num">
                                      <p:cBhvr>
                                        <p:cTn id="20"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1000"/>
                                        <p:tgtEl>
                                          <p:spTgt spid="39"/>
                                        </p:tgtEl>
                                      </p:cBhvr>
                                    </p:animEffect>
                                    <p:anim calcmode="lin" valueType="num">
                                      <p:cBhvr>
                                        <p:cTn id="26" dur="1000" fill="hold"/>
                                        <p:tgtEl>
                                          <p:spTgt spid="39"/>
                                        </p:tgtEl>
                                        <p:attrNameLst>
                                          <p:attrName>ppt_x</p:attrName>
                                        </p:attrNameLst>
                                      </p:cBhvr>
                                      <p:tavLst>
                                        <p:tav tm="0">
                                          <p:val>
                                            <p:strVal val="#ppt_x"/>
                                          </p:val>
                                        </p:tav>
                                        <p:tav tm="100000">
                                          <p:val>
                                            <p:strVal val="#ppt_x"/>
                                          </p:val>
                                        </p:tav>
                                      </p:tavLst>
                                    </p:anim>
                                    <p:anim calcmode="lin" valueType="num">
                                      <p:cBhvr>
                                        <p:cTn id="27"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2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a:solidFill>
                  <a:srgbClr val="FFFFFF"/>
                </a:solidFill>
                <a:latin typeface="Clear Sans Regular Bold"/>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3</a:t>
            </a:r>
          </a:p>
        </p:txBody>
      </p:sp>
      <p:sp>
        <p:nvSpPr>
          <p:cNvPr id="39" name="TextBox 38">
            <a:extLst>
              <a:ext uri="{FF2B5EF4-FFF2-40B4-BE49-F238E27FC236}">
                <a16:creationId xmlns:a16="http://schemas.microsoft.com/office/drawing/2014/main" id="{834FAC5E-314C-4B7E-86B2-4BC67498A897}"/>
              </a:ext>
            </a:extLst>
          </p:cNvPr>
          <p:cNvSpPr txBox="1"/>
          <p:nvPr/>
        </p:nvSpPr>
        <p:spPr>
          <a:xfrm>
            <a:off x="4056664" y="1348113"/>
            <a:ext cx="5493759" cy="523220"/>
          </a:xfrm>
          <a:prstGeom prst="rect">
            <a:avLst/>
          </a:prstGeom>
          <a:noFill/>
        </p:spPr>
        <p:txBody>
          <a:bodyPr wrap="square" rtlCol="0">
            <a:spAutoFit/>
          </a:bodyPr>
          <a:lstStyle/>
          <a:p>
            <a:r>
              <a:rPr lang="en-US" sz="2800" dirty="0">
                <a:solidFill>
                  <a:schemeClr val="bg1"/>
                </a:solidFill>
              </a:rPr>
              <a:t>Data Understanding</a:t>
            </a:r>
            <a:endParaRPr lang="en-IN" sz="2800" dirty="0">
              <a:solidFill>
                <a:schemeClr val="bg1"/>
              </a:solidFill>
            </a:endParaRPr>
          </a:p>
        </p:txBody>
      </p:sp>
      <p:sp>
        <p:nvSpPr>
          <p:cNvPr id="40" name="TextBox 39">
            <a:extLst>
              <a:ext uri="{FF2B5EF4-FFF2-40B4-BE49-F238E27FC236}">
                <a16:creationId xmlns:a16="http://schemas.microsoft.com/office/drawing/2014/main" id="{8991B625-5E65-4399-B7EF-A90E482B29E0}"/>
              </a:ext>
            </a:extLst>
          </p:cNvPr>
          <p:cNvSpPr txBox="1"/>
          <p:nvPr/>
        </p:nvSpPr>
        <p:spPr>
          <a:xfrm>
            <a:off x="5764133" y="3107154"/>
            <a:ext cx="2429747" cy="523220"/>
          </a:xfrm>
          <a:prstGeom prst="rect">
            <a:avLst/>
          </a:prstGeom>
          <a:noFill/>
        </p:spPr>
        <p:txBody>
          <a:bodyPr wrap="square" rtlCol="0">
            <a:spAutoFit/>
          </a:bodyPr>
          <a:lstStyle/>
          <a:p>
            <a:r>
              <a:rPr lang="en-US" sz="2800" dirty="0">
                <a:solidFill>
                  <a:schemeClr val="bg1"/>
                </a:solidFill>
              </a:rPr>
              <a:t>Data Cleaning</a:t>
            </a:r>
            <a:endParaRPr lang="en-IN" sz="2800" dirty="0">
              <a:solidFill>
                <a:schemeClr val="bg1"/>
              </a:solidFill>
            </a:endParaRPr>
          </a:p>
        </p:txBody>
      </p:sp>
      <p:sp>
        <p:nvSpPr>
          <p:cNvPr id="41" name="TextBox 40">
            <a:extLst>
              <a:ext uri="{FF2B5EF4-FFF2-40B4-BE49-F238E27FC236}">
                <a16:creationId xmlns:a16="http://schemas.microsoft.com/office/drawing/2014/main" id="{8FA6C4FC-CA89-4909-914E-10821BC58210}"/>
              </a:ext>
            </a:extLst>
          </p:cNvPr>
          <p:cNvSpPr txBox="1"/>
          <p:nvPr/>
        </p:nvSpPr>
        <p:spPr>
          <a:xfrm>
            <a:off x="7803225" y="4781368"/>
            <a:ext cx="2429747" cy="523220"/>
          </a:xfrm>
          <a:prstGeom prst="rect">
            <a:avLst/>
          </a:prstGeom>
          <a:noFill/>
        </p:spPr>
        <p:txBody>
          <a:bodyPr wrap="square" rtlCol="0">
            <a:spAutoFit/>
          </a:bodyPr>
          <a:lstStyle/>
          <a:p>
            <a:r>
              <a:rPr lang="en-US" sz="2800" dirty="0">
                <a:solidFill>
                  <a:schemeClr val="bg1"/>
                </a:solidFill>
              </a:rPr>
              <a:t>Data Modelling</a:t>
            </a:r>
            <a:endParaRPr lang="en-IN" sz="2800" dirty="0">
              <a:solidFill>
                <a:schemeClr val="bg1"/>
              </a:solidFill>
            </a:endParaRPr>
          </a:p>
        </p:txBody>
      </p:sp>
      <p:sp>
        <p:nvSpPr>
          <p:cNvPr id="42" name="TextBox 41">
            <a:extLst>
              <a:ext uri="{FF2B5EF4-FFF2-40B4-BE49-F238E27FC236}">
                <a16:creationId xmlns:a16="http://schemas.microsoft.com/office/drawing/2014/main" id="{F2BF4D85-42CE-4C07-A46F-225FCAA25954}"/>
              </a:ext>
            </a:extLst>
          </p:cNvPr>
          <p:cNvSpPr txBox="1"/>
          <p:nvPr/>
        </p:nvSpPr>
        <p:spPr>
          <a:xfrm>
            <a:off x="9725885" y="6206233"/>
            <a:ext cx="2429747" cy="523220"/>
          </a:xfrm>
          <a:prstGeom prst="rect">
            <a:avLst/>
          </a:prstGeom>
          <a:noFill/>
        </p:spPr>
        <p:txBody>
          <a:bodyPr wrap="square" rtlCol="0">
            <a:spAutoFit/>
          </a:bodyPr>
          <a:lstStyle/>
          <a:p>
            <a:r>
              <a:rPr lang="en-US" sz="2800" dirty="0">
                <a:solidFill>
                  <a:schemeClr val="bg1"/>
                </a:solidFill>
              </a:rPr>
              <a:t>Data Analysis</a:t>
            </a:r>
            <a:endParaRPr lang="en-IN" sz="2800" dirty="0">
              <a:solidFill>
                <a:schemeClr val="bg1"/>
              </a:solidFill>
            </a:endParaRPr>
          </a:p>
        </p:txBody>
      </p:sp>
      <p:sp>
        <p:nvSpPr>
          <p:cNvPr id="43" name="TextBox 42">
            <a:extLst>
              <a:ext uri="{FF2B5EF4-FFF2-40B4-BE49-F238E27FC236}">
                <a16:creationId xmlns:a16="http://schemas.microsoft.com/office/drawing/2014/main" id="{1AC58DA2-8A77-4978-A07E-95D1583F33C6}"/>
              </a:ext>
            </a:extLst>
          </p:cNvPr>
          <p:cNvSpPr txBox="1"/>
          <p:nvPr/>
        </p:nvSpPr>
        <p:spPr>
          <a:xfrm>
            <a:off x="11337710" y="8037333"/>
            <a:ext cx="2941236" cy="523220"/>
          </a:xfrm>
          <a:prstGeom prst="rect">
            <a:avLst/>
          </a:prstGeom>
          <a:noFill/>
        </p:spPr>
        <p:txBody>
          <a:bodyPr wrap="square" rtlCol="0">
            <a:spAutoFit/>
          </a:bodyPr>
          <a:lstStyle/>
          <a:p>
            <a:r>
              <a:rPr lang="en-US" sz="2800" dirty="0">
                <a:solidFill>
                  <a:schemeClr val="bg1"/>
                </a:solidFill>
              </a:rPr>
              <a:t>Uncover Insights</a:t>
            </a:r>
            <a:endParaRPr lang="en-IN" sz="2800" dirty="0">
              <a:solidFill>
                <a:schemeClr val="bg1"/>
              </a:solidFill>
            </a:endParaRPr>
          </a:p>
        </p:txBody>
      </p:sp>
      <p:pic>
        <p:nvPicPr>
          <p:cNvPr id="44" name="Audio 43">
            <a:hlinkClick r:id="" action="ppaction://media"/>
            <a:extLst>
              <a:ext uri="{FF2B5EF4-FFF2-40B4-BE49-F238E27FC236}">
                <a16:creationId xmlns:a16="http://schemas.microsoft.com/office/drawing/2014/main" id="{FF03FA72-FAED-6A07-4FE9-DAA229DFEA40}"/>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25245" t="-161075" r="-325245" b="-161075"/>
          <a:stretch>
            <a:fillRect/>
          </a:stretch>
        </p:blipFill>
        <p:spPr>
          <a:xfrm>
            <a:off x="14173200" y="7972425"/>
            <a:ext cx="3657600" cy="2057400"/>
          </a:xfrm>
          <a:prstGeom prst="rect">
            <a:avLst/>
          </a:prstGeom>
        </p:spPr>
      </p:pic>
    </p:spTree>
  </p:cSld>
  <p:clrMapOvr>
    <a:masterClrMapping/>
  </p:clrMapOvr>
  <p:transition spd="slow" advTm="84674">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Insights</a:t>
            </a:r>
          </a:p>
        </p:txBody>
      </p:sp>
      <p:grpSp>
        <p:nvGrpSpPr>
          <p:cNvPr id="4" name="Group 4"/>
          <p:cNvGrpSpPr/>
          <p:nvPr/>
        </p:nvGrpSpPr>
        <p:grpSpPr>
          <a:xfrm>
            <a:off x="517112" y="7810500"/>
            <a:ext cx="17253775" cy="2017079"/>
            <a:chOff x="0" y="0"/>
            <a:chExt cx="23005033" cy="2689439"/>
          </a:xfrm>
        </p:grpSpPr>
        <p:pic>
          <p:nvPicPr>
            <p:cNvPr id="5" name="Picture 5"/>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8">
              <a:alphaModFix amt="8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2670342" y="6480309"/>
            <a:ext cx="2972219" cy="881758"/>
          </a:xfrm>
          <a:prstGeom prst="rect">
            <a:avLst/>
          </a:prstGeom>
        </p:spPr>
      </p:pic>
      <p:sp>
        <p:nvSpPr>
          <p:cNvPr id="15" name="TextBox 14">
            <a:extLst>
              <a:ext uri="{FF2B5EF4-FFF2-40B4-BE49-F238E27FC236}">
                <a16:creationId xmlns:a16="http://schemas.microsoft.com/office/drawing/2014/main" id="{959791F5-88FE-45E3-8923-DACE504A3BC3}"/>
              </a:ext>
            </a:extLst>
          </p:cNvPr>
          <p:cNvSpPr txBox="1"/>
          <p:nvPr/>
        </p:nvSpPr>
        <p:spPr>
          <a:xfrm>
            <a:off x="2851268" y="4058699"/>
            <a:ext cx="1524000" cy="2031325"/>
          </a:xfrm>
          <a:prstGeom prst="rect">
            <a:avLst/>
          </a:prstGeom>
          <a:noFill/>
        </p:spPr>
        <p:txBody>
          <a:bodyPr wrap="square" rtlCol="0">
            <a:spAutoFit/>
          </a:bodyPr>
          <a:lstStyle/>
          <a:p>
            <a:pPr algn="ctr"/>
            <a:r>
              <a:rPr lang="en-US" sz="5400" dirty="0">
                <a:solidFill>
                  <a:srgbClr val="A100FF"/>
                </a:solidFill>
              </a:rPr>
              <a:t>16</a:t>
            </a:r>
          </a:p>
          <a:p>
            <a:pPr algn="ctr"/>
            <a:endParaRPr lang="en-US" sz="2400" dirty="0"/>
          </a:p>
          <a:p>
            <a:pPr algn="ctr"/>
            <a:r>
              <a:rPr lang="en-US" sz="2400" dirty="0"/>
              <a:t>Unique Categories</a:t>
            </a:r>
            <a:endParaRPr lang="en-IN" sz="2400" dirty="0"/>
          </a:p>
        </p:txBody>
      </p:sp>
      <p:sp>
        <p:nvSpPr>
          <p:cNvPr id="17" name="TextBox 16">
            <a:extLst>
              <a:ext uri="{FF2B5EF4-FFF2-40B4-BE49-F238E27FC236}">
                <a16:creationId xmlns:a16="http://schemas.microsoft.com/office/drawing/2014/main" id="{E1615619-1B82-46C0-8A9C-43A8D8691A88}"/>
              </a:ext>
            </a:extLst>
          </p:cNvPr>
          <p:cNvSpPr txBox="1"/>
          <p:nvPr/>
        </p:nvSpPr>
        <p:spPr>
          <a:xfrm>
            <a:off x="7391400" y="4058699"/>
            <a:ext cx="2837052" cy="2031325"/>
          </a:xfrm>
          <a:prstGeom prst="rect">
            <a:avLst/>
          </a:prstGeom>
          <a:noFill/>
        </p:spPr>
        <p:txBody>
          <a:bodyPr wrap="square" rtlCol="0">
            <a:spAutoFit/>
          </a:bodyPr>
          <a:lstStyle/>
          <a:p>
            <a:pPr algn="ctr"/>
            <a:r>
              <a:rPr lang="en-US" sz="5400" dirty="0">
                <a:solidFill>
                  <a:srgbClr val="A100FF"/>
                </a:solidFill>
              </a:rPr>
              <a:t>Animal</a:t>
            </a:r>
          </a:p>
          <a:p>
            <a:pPr algn="ctr"/>
            <a:endParaRPr lang="en-US" sz="2400" dirty="0"/>
          </a:p>
          <a:p>
            <a:pPr algn="ctr"/>
            <a:r>
              <a:rPr lang="en-US" sz="2400" dirty="0"/>
              <a:t>Most Favorite Category</a:t>
            </a:r>
            <a:endParaRPr lang="en-IN" sz="2400" dirty="0"/>
          </a:p>
        </p:txBody>
      </p:sp>
      <p:sp>
        <p:nvSpPr>
          <p:cNvPr id="18" name="TextBox 17">
            <a:extLst>
              <a:ext uri="{FF2B5EF4-FFF2-40B4-BE49-F238E27FC236}">
                <a16:creationId xmlns:a16="http://schemas.microsoft.com/office/drawing/2014/main" id="{FE2AB508-FCED-4BE7-98AA-90390FA7F8FD}"/>
              </a:ext>
            </a:extLst>
          </p:cNvPr>
          <p:cNvSpPr txBox="1"/>
          <p:nvPr/>
        </p:nvSpPr>
        <p:spPr>
          <a:xfrm>
            <a:off x="13768703" y="4108015"/>
            <a:ext cx="3336058" cy="1292662"/>
          </a:xfrm>
          <a:prstGeom prst="rect">
            <a:avLst/>
          </a:prstGeom>
          <a:noFill/>
        </p:spPr>
        <p:txBody>
          <a:bodyPr wrap="square" rtlCol="0">
            <a:spAutoFit/>
          </a:bodyPr>
          <a:lstStyle/>
          <a:p>
            <a:pPr algn="ctr"/>
            <a:endParaRPr lang="en-US" sz="5400" dirty="0"/>
          </a:p>
          <a:p>
            <a:pPr algn="ctr"/>
            <a:endParaRPr lang="en-IN" sz="2400" dirty="0"/>
          </a:p>
        </p:txBody>
      </p:sp>
      <p:sp>
        <p:nvSpPr>
          <p:cNvPr id="19" name="TextBox 18">
            <a:extLst>
              <a:ext uri="{FF2B5EF4-FFF2-40B4-BE49-F238E27FC236}">
                <a16:creationId xmlns:a16="http://schemas.microsoft.com/office/drawing/2014/main" id="{DED1CC85-9035-45EE-ACF1-34DB411300CA}"/>
              </a:ext>
            </a:extLst>
          </p:cNvPr>
          <p:cNvSpPr txBox="1"/>
          <p:nvPr/>
        </p:nvSpPr>
        <p:spPr>
          <a:xfrm>
            <a:off x="12345302" y="4064943"/>
            <a:ext cx="3622298" cy="2031325"/>
          </a:xfrm>
          <a:prstGeom prst="rect">
            <a:avLst/>
          </a:prstGeom>
          <a:noFill/>
        </p:spPr>
        <p:txBody>
          <a:bodyPr wrap="square" rtlCol="0">
            <a:spAutoFit/>
          </a:bodyPr>
          <a:lstStyle/>
          <a:p>
            <a:pPr algn="ctr"/>
            <a:r>
              <a:rPr lang="en-US" sz="5400" dirty="0">
                <a:solidFill>
                  <a:srgbClr val="A100FF"/>
                </a:solidFill>
              </a:rPr>
              <a:t>May</a:t>
            </a:r>
          </a:p>
          <a:p>
            <a:pPr algn="ctr"/>
            <a:endParaRPr lang="en-US" sz="2400" dirty="0"/>
          </a:p>
          <a:p>
            <a:pPr algn="ctr"/>
            <a:r>
              <a:rPr lang="en-US" sz="2400" dirty="0"/>
              <a:t>Month with</a:t>
            </a:r>
          </a:p>
          <a:p>
            <a:pPr algn="ctr"/>
            <a:r>
              <a:rPr lang="en-US" sz="2400" dirty="0"/>
              <a:t> Most Number of posts</a:t>
            </a:r>
            <a:endParaRPr lang="en-IN" sz="2400" dirty="0"/>
          </a:p>
        </p:txBody>
      </p:sp>
      <p:pic>
        <p:nvPicPr>
          <p:cNvPr id="14" name="Audio 13">
            <a:hlinkClick r:id="" action="ppaction://media"/>
            <a:extLst>
              <a:ext uri="{FF2B5EF4-FFF2-40B4-BE49-F238E27FC236}">
                <a16:creationId xmlns:a16="http://schemas.microsoft.com/office/drawing/2014/main" id="{3E98D589-88C8-653A-284D-67A870F13471}"/>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325245" t="-161075" r="-325245" b="-161075"/>
          <a:stretch>
            <a:fillRect/>
          </a:stretch>
        </p:blipFill>
        <p:spPr>
          <a:xfrm>
            <a:off x="14173200" y="7972425"/>
            <a:ext cx="3657600" cy="2057400"/>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0147">
        <p159:morph option="byObject"/>
      </p:transition>
    </mc:Choice>
    <mc:Fallback xmlns="">
      <p:transition spd="slow" advTm="501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14"/>
                </p:tgtEl>
              </p:cMediaNode>
            </p:audio>
          </p:childTnLst>
        </p:cTn>
      </p:par>
    </p:tnLst>
    <p:bldLst>
      <p:bldP spid="15" grpId="0"/>
      <p:bldP spid="17" grpId="0"/>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b="321"/>
            <a:stretch>
              <a:fillRect/>
            </a:stretch>
          </p:blipFill>
          <p:spPr>
            <a:xfrm>
              <a:off x="0" y="0"/>
              <a:ext cx="4083272" cy="4091977"/>
            </a:xfrm>
            <a:prstGeom prst="rect">
              <a:avLst/>
            </a:prstGeom>
          </p:spPr>
        </p:pic>
      </p:grpSp>
      <p:grpSp>
        <p:nvGrpSpPr>
          <p:cNvPr id="14" name="Group 14"/>
          <p:cNvGrpSpPr/>
          <p:nvPr/>
        </p:nvGrpSpPr>
        <p:grpSpPr>
          <a:xfrm>
            <a:off x="655751" y="-710238"/>
            <a:ext cx="17253775" cy="2017079"/>
            <a:chOff x="0" y="0"/>
            <a:chExt cx="23005033" cy="2689439"/>
          </a:xfrm>
        </p:grpSpPr>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b="321"/>
            <a:stretch>
              <a:fillRect/>
            </a:stretch>
          </p:blipFill>
          <p:spPr>
            <a:xfrm>
              <a:off x="0" y="0"/>
              <a:ext cx="4083272" cy="4091977"/>
            </a:xfrm>
            <a:prstGeom prst="rect">
              <a:avLst/>
            </a:prstGeom>
          </p:spPr>
        </p:pic>
      </p:grpSp>
      <p:graphicFrame>
        <p:nvGraphicFramePr>
          <p:cNvPr id="29" name="Chart 28">
            <a:extLst>
              <a:ext uri="{FF2B5EF4-FFF2-40B4-BE49-F238E27FC236}">
                <a16:creationId xmlns:a16="http://schemas.microsoft.com/office/drawing/2014/main" id="{59DC14D2-3498-4245-BDB8-9002D61BBE75}"/>
              </a:ext>
            </a:extLst>
          </p:cNvPr>
          <p:cNvGraphicFramePr>
            <a:graphicFrameLocks/>
          </p:cNvGraphicFramePr>
          <p:nvPr>
            <p:extLst>
              <p:ext uri="{D42A27DB-BD31-4B8C-83A1-F6EECF244321}">
                <p14:modId xmlns:p14="http://schemas.microsoft.com/office/powerpoint/2010/main" val="747847470"/>
              </p:ext>
            </p:extLst>
          </p:nvPr>
        </p:nvGraphicFramePr>
        <p:xfrm>
          <a:off x="4654997" y="1893128"/>
          <a:ext cx="11128181" cy="7011570"/>
        </p:xfrm>
        <a:graphic>
          <a:graphicData uri="http://schemas.openxmlformats.org/drawingml/2006/chart">
            <c:chart xmlns:c="http://schemas.openxmlformats.org/drawingml/2006/chart" xmlns:r="http://schemas.openxmlformats.org/officeDocument/2006/relationships" r:id="rId10"/>
          </a:graphicData>
        </a:graphic>
      </p:graphicFrame>
      <p:pic>
        <p:nvPicPr>
          <p:cNvPr id="27" name="Audio 26">
            <a:hlinkClick r:id="" action="ppaction://media"/>
            <a:extLst>
              <a:ext uri="{FF2B5EF4-FFF2-40B4-BE49-F238E27FC236}">
                <a16:creationId xmlns:a16="http://schemas.microsoft.com/office/drawing/2014/main" id="{20E48A0F-7E2A-2CFE-B2FB-BA843012401B}"/>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325245" t="-161075" r="-325245" b="-161075"/>
          <a:stretch>
            <a:fillRect/>
          </a:stretch>
        </p:blipFill>
        <p:spPr>
          <a:xfrm>
            <a:off x="14173200" y="7972425"/>
            <a:ext cx="3657600" cy="2057400"/>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75983">
        <p159:morph option="byObject"/>
      </p:transition>
    </mc:Choice>
    <mc:Fallback xmlns="">
      <p:transition spd="slow" advTm="7598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9">
                                            <p:graphicEl>
                                              <a:chart seriesIdx="-3" categoryIdx="-3" bldStep="gridLegend"/>
                                            </p:graphicEl>
                                          </p:spTgt>
                                        </p:tgtEl>
                                        <p:attrNameLst>
                                          <p:attrName>style.visibility</p:attrName>
                                        </p:attrNameLst>
                                      </p:cBhvr>
                                      <p:to>
                                        <p:strVal val="visible"/>
                                      </p:to>
                                    </p:set>
                                    <p:animEffect transition="in" filter="barn(outVertical)">
                                      <p:cBhvr>
                                        <p:cTn id="11" dur="500"/>
                                        <p:tgtEl>
                                          <p:spTgt spid="29">
                                            <p:graphicEl>
                                              <a:chart seriesIdx="-3" categoryIdx="-3" bldStep="gridLegend"/>
                                            </p:graphicEl>
                                          </p:spTgt>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grpId="0" nodeType="clickEffect">
                                  <p:stCondLst>
                                    <p:cond delay="0"/>
                                  </p:stCondLst>
                                  <p:childTnLst>
                                    <p:set>
                                      <p:cBhvr>
                                        <p:cTn id="15" dur="1" fill="hold">
                                          <p:stCondLst>
                                            <p:cond delay="0"/>
                                          </p:stCondLst>
                                        </p:cTn>
                                        <p:tgtEl>
                                          <p:spTgt spid="29">
                                            <p:graphicEl>
                                              <a:chart seriesIdx="-4" categoryIdx="0" bldStep="category"/>
                                            </p:graphicEl>
                                          </p:spTgt>
                                        </p:tgtEl>
                                        <p:attrNameLst>
                                          <p:attrName>style.visibility</p:attrName>
                                        </p:attrNameLst>
                                      </p:cBhvr>
                                      <p:to>
                                        <p:strVal val="visible"/>
                                      </p:to>
                                    </p:set>
                                    <p:animEffect transition="in" filter="barn(outVertical)">
                                      <p:cBhvr>
                                        <p:cTn id="16" dur="500"/>
                                        <p:tgtEl>
                                          <p:spTgt spid="29">
                                            <p:graphicEl>
                                              <a:chart seriesIdx="-4" categoryIdx="0" bldStep="category"/>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37" fill="hold" grpId="0" nodeType="clickEffect">
                                  <p:stCondLst>
                                    <p:cond delay="0"/>
                                  </p:stCondLst>
                                  <p:childTnLst>
                                    <p:set>
                                      <p:cBhvr>
                                        <p:cTn id="20" dur="1" fill="hold">
                                          <p:stCondLst>
                                            <p:cond delay="0"/>
                                          </p:stCondLst>
                                        </p:cTn>
                                        <p:tgtEl>
                                          <p:spTgt spid="29">
                                            <p:graphicEl>
                                              <a:chart seriesIdx="-4" categoryIdx="1" bldStep="category"/>
                                            </p:graphicEl>
                                          </p:spTgt>
                                        </p:tgtEl>
                                        <p:attrNameLst>
                                          <p:attrName>style.visibility</p:attrName>
                                        </p:attrNameLst>
                                      </p:cBhvr>
                                      <p:to>
                                        <p:strVal val="visible"/>
                                      </p:to>
                                    </p:set>
                                    <p:animEffect transition="in" filter="barn(outVertical)">
                                      <p:cBhvr>
                                        <p:cTn id="21" dur="500"/>
                                        <p:tgtEl>
                                          <p:spTgt spid="29">
                                            <p:graphicEl>
                                              <a:chart seriesIdx="-4" categoryIdx="1" bldStep="category"/>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37" fill="hold" grpId="0" nodeType="clickEffect">
                                  <p:stCondLst>
                                    <p:cond delay="0"/>
                                  </p:stCondLst>
                                  <p:childTnLst>
                                    <p:set>
                                      <p:cBhvr>
                                        <p:cTn id="25" dur="1" fill="hold">
                                          <p:stCondLst>
                                            <p:cond delay="0"/>
                                          </p:stCondLst>
                                        </p:cTn>
                                        <p:tgtEl>
                                          <p:spTgt spid="29">
                                            <p:graphicEl>
                                              <a:chart seriesIdx="-4" categoryIdx="2" bldStep="category"/>
                                            </p:graphicEl>
                                          </p:spTgt>
                                        </p:tgtEl>
                                        <p:attrNameLst>
                                          <p:attrName>style.visibility</p:attrName>
                                        </p:attrNameLst>
                                      </p:cBhvr>
                                      <p:to>
                                        <p:strVal val="visible"/>
                                      </p:to>
                                    </p:set>
                                    <p:animEffect transition="in" filter="barn(outVertical)">
                                      <p:cBhvr>
                                        <p:cTn id="26" dur="500"/>
                                        <p:tgtEl>
                                          <p:spTgt spid="29">
                                            <p:graphicEl>
                                              <a:chart seriesIdx="-4" categoryIdx="2" bldStep="category"/>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37" fill="hold" grpId="0" nodeType="clickEffect">
                                  <p:stCondLst>
                                    <p:cond delay="0"/>
                                  </p:stCondLst>
                                  <p:childTnLst>
                                    <p:set>
                                      <p:cBhvr>
                                        <p:cTn id="30" dur="1" fill="hold">
                                          <p:stCondLst>
                                            <p:cond delay="0"/>
                                          </p:stCondLst>
                                        </p:cTn>
                                        <p:tgtEl>
                                          <p:spTgt spid="29">
                                            <p:graphicEl>
                                              <a:chart seriesIdx="-4" categoryIdx="3" bldStep="category"/>
                                            </p:graphicEl>
                                          </p:spTgt>
                                        </p:tgtEl>
                                        <p:attrNameLst>
                                          <p:attrName>style.visibility</p:attrName>
                                        </p:attrNameLst>
                                      </p:cBhvr>
                                      <p:to>
                                        <p:strVal val="visible"/>
                                      </p:to>
                                    </p:set>
                                    <p:animEffect transition="in" filter="barn(outVertical)">
                                      <p:cBhvr>
                                        <p:cTn id="31" dur="500"/>
                                        <p:tgtEl>
                                          <p:spTgt spid="29">
                                            <p:graphicEl>
                                              <a:chart seriesIdx="-4" categoryIdx="3" bldStep="category"/>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37" fill="hold" grpId="0" nodeType="clickEffect">
                                  <p:stCondLst>
                                    <p:cond delay="0"/>
                                  </p:stCondLst>
                                  <p:childTnLst>
                                    <p:set>
                                      <p:cBhvr>
                                        <p:cTn id="35" dur="1" fill="hold">
                                          <p:stCondLst>
                                            <p:cond delay="0"/>
                                          </p:stCondLst>
                                        </p:cTn>
                                        <p:tgtEl>
                                          <p:spTgt spid="29">
                                            <p:graphicEl>
                                              <a:chart seriesIdx="-4" categoryIdx="4" bldStep="category"/>
                                            </p:graphicEl>
                                          </p:spTgt>
                                        </p:tgtEl>
                                        <p:attrNameLst>
                                          <p:attrName>style.visibility</p:attrName>
                                        </p:attrNameLst>
                                      </p:cBhvr>
                                      <p:to>
                                        <p:strVal val="visible"/>
                                      </p:to>
                                    </p:set>
                                    <p:animEffect transition="in" filter="barn(outVertical)">
                                      <p:cBhvr>
                                        <p:cTn id="36" dur="500"/>
                                        <p:tgtEl>
                                          <p:spTgt spid="29">
                                            <p:graphicEl>
                                              <a:chart seriesIdx="-4" categoryIdx="4"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27"/>
                </p:tgtEl>
              </p:cMediaNode>
            </p:audio>
          </p:childTnLst>
        </p:cTn>
      </p:par>
    </p:tnLst>
    <p:bldLst>
      <p:bldGraphic spid="29" grpId="0">
        <p:bldSub>
          <a:bldChart bld="category"/>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b="321"/>
            <a:stretch>
              <a:fillRect/>
            </a:stretch>
          </p:blipFill>
          <p:spPr>
            <a:xfrm>
              <a:off x="0" y="0"/>
              <a:ext cx="4083272" cy="4091977"/>
            </a:xfrm>
            <a:prstGeom prst="rect">
              <a:avLst/>
            </a:prstGeom>
          </p:spPr>
        </p:pic>
      </p:grpSp>
      <p:graphicFrame>
        <p:nvGraphicFramePr>
          <p:cNvPr id="31" name="Chart 30">
            <a:extLst>
              <a:ext uri="{FF2B5EF4-FFF2-40B4-BE49-F238E27FC236}">
                <a16:creationId xmlns:a16="http://schemas.microsoft.com/office/drawing/2014/main" id="{E6463411-827C-48AA-8C03-108751DBCCA1}"/>
              </a:ext>
            </a:extLst>
          </p:cNvPr>
          <p:cNvGraphicFramePr>
            <a:graphicFrameLocks/>
          </p:cNvGraphicFramePr>
          <p:nvPr>
            <p:extLst>
              <p:ext uri="{D42A27DB-BD31-4B8C-83A1-F6EECF244321}">
                <p14:modId xmlns:p14="http://schemas.microsoft.com/office/powerpoint/2010/main" val="573696135"/>
              </p:ext>
            </p:extLst>
          </p:nvPr>
        </p:nvGraphicFramePr>
        <p:xfrm>
          <a:off x="4343399" y="1231449"/>
          <a:ext cx="10951443" cy="7093123"/>
        </p:xfrm>
        <a:graphic>
          <a:graphicData uri="http://schemas.openxmlformats.org/drawingml/2006/chart">
            <c:chart xmlns:c="http://schemas.openxmlformats.org/drawingml/2006/chart" xmlns:r="http://schemas.openxmlformats.org/officeDocument/2006/relationships" r:id="rId10"/>
          </a:graphicData>
        </a:graphic>
      </p:graphicFrame>
      <p:pic>
        <p:nvPicPr>
          <p:cNvPr id="27" name="Audio 26">
            <a:hlinkClick r:id="" action="ppaction://media"/>
            <a:extLst>
              <a:ext uri="{FF2B5EF4-FFF2-40B4-BE49-F238E27FC236}">
                <a16:creationId xmlns:a16="http://schemas.microsoft.com/office/drawing/2014/main" id="{9CD86F3A-6544-BA3E-3F95-D25CFE6EBB84}"/>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325245" t="-161075" r="-325245" b="-161075"/>
          <a:stretch>
            <a:fillRect/>
          </a:stretch>
        </p:blipFill>
        <p:spPr>
          <a:xfrm>
            <a:off x="14173200" y="7972425"/>
            <a:ext cx="3657600" cy="2057400"/>
          </a:xfrm>
          <a:prstGeom prst="rect">
            <a:avLst/>
          </a:prstGeom>
        </p:spPr>
      </p:pic>
    </p:spTree>
    <p:custDataLst>
      <p:tags r:id="rId1"/>
    </p:custDataLst>
    <p:extLst>
      <p:ext uri="{BB962C8B-B14F-4D97-AF65-F5344CB8AC3E}">
        <p14:creationId xmlns:p14="http://schemas.microsoft.com/office/powerpoint/2010/main" val="2453851658"/>
      </p:ext>
    </p:extLst>
  </p:cSld>
  <p:clrMapOvr>
    <a:masterClrMapping/>
  </p:clrMapOvr>
  <p:transition spd="slow" advTm="2423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31">
                                            <p:graphicEl>
                                              <a:chart seriesIdx="-3" categoryIdx="-3" bldStep="gridLegend"/>
                                            </p:graphicEl>
                                          </p:spTgt>
                                        </p:tgtEl>
                                        <p:attrNameLst>
                                          <p:attrName>style.visibility</p:attrName>
                                        </p:attrNameLst>
                                      </p:cBhvr>
                                      <p:to>
                                        <p:strVal val="visible"/>
                                      </p:to>
                                    </p:set>
                                    <p:animEffect transition="in" filter="barn(inVertical)">
                                      <p:cBhvr>
                                        <p:cTn id="11" dur="500"/>
                                        <p:tgtEl>
                                          <p:spTgt spid="31">
                                            <p:graphicEl>
                                              <a:chart seriesIdx="-3" categoryIdx="-3" bldStep="gridLegend"/>
                                            </p:graphicEl>
                                          </p:spTgt>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grpId="0" nodeType="clickEffect">
                                  <p:stCondLst>
                                    <p:cond delay="0"/>
                                  </p:stCondLst>
                                  <p:childTnLst>
                                    <p:set>
                                      <p:cBhvr>
                                        <p:cTn id="15" dur="1" fill="hold">
                                          <p:stCondLst>
                                            <p:cond delay="0"/>
                                          </p:stCondLst>
                                        </p:cTn>
                                        <p:tgtEl>
                                          <p:spTgt spid="31">
                                            <p:graphicEl>
                                              <a:chart seriesIdx="-4" categoryIdx="0" bldStep="category"/>
                                            </p:graphicEl>
                                          </p:spTgt>
                                        </p:tgtEl>
                                        <p:attrNameLst>
                                          <p:attrName>style.visibility</p:attrName>
                                        </p:attrNameLst>
                                      </p:cBhvr>
                                      <p:to>
                                        <p:strVal val="visible"/>
                                      </p:to>
                                    </p:set>
                                    <p:animEffect transition="in" filter="barn(inVertical)">
                                      <p:cBhvr>
                                        <p:cTn id="16" dur="500"/>
                                        <p:tgtEl>
                                          <p:spTgt spid="31">
                                            <p:graphicEl>
                                              <a:chart seriesIdx="-4" categoryIdx="0" bldStep="category"/>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31">
                                            <p:graphicEl>
                                              <a:chart seriesIdx="-4" categoryIdx="1" bldStep="category"/>
                                            </p:graphicEl>
                                          </p:spTgt>
                                        </p:tgtEl>
                                        <p:attrNameLst>
                                          <p:attrName>style.visibility</p:attrName>
                                        </p:attrNameLst>
                                      </p:cBhvr>
                                      <p:to>
                                        <p:strVal val="visible"/>
                                      </p:to>
                                    </p:set>
                                    <p:animEffect transition="in" filter="barn(inVertical)">
                                      <p:cBhvr>
                                        <p:cTn id="21" dur="500"/>
                                        <p:tgtEl>
                                          <p:spTgt spid="31">
                                            <p:graphicEl>
                                              <a:chart seriesIdx="-4" categoryIdx="1" bldStep="category"/>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31">
                                            <p:graphicEl>
                                              <a:chart seriesIdx="-4" categoryIdx="2" bldStep="category"/>
                                            </p:graphicEl>
                                          </p:spTgt>
                                        </p:tgtEl>
                                        <p:attrNameLst>
                                          <p:attrName>style.visibility</p:attrName>
                                        </p:attrNameLst>
                                      </p:cBhvr>
                                      <p:to>
                                        <p:strVal val="visible"/>
                                      </p:to>
                                    </p:set>
                                    <p:animEffect transition="in" filter="barn(inVertical)">
                                      <p:cBhvr>
                                        <p:cTn id="26" dur="500"/>
                                        <p:tgtEl>
                                          <p:spTgt spid="31">
                                            <p:graphicEl>
                                              <a:chart seriesIdx="-4" categoryIdx="2" bldStep="category"/>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31">
                                            <p:graphicEl>
                                              <a:chart seriesIdx="-4" categoryIdx="3" bldStep="category"/>
                                            </p:graphicEl>
                                          </p:spTgt>
                                        </p:tgtEl>
                                        <p:attrNameLst>
                                          <p:attrName>style.visibility</p:attrName>
                                        </p:attrNameLst>
                                      </p:cBhvr>
                                      <p:to>
                                        <p:strVal val="visible"/>
                                      </p:to>
                                    </p:set>
                                    <p:animEffect transition="in" filter="barn(inVertical)">
                                      <p:cBhvr>
                                        <p:cTn id="31" dur="500"/>
                                        <p:tgtEl>
                                          <p:spTgt spid="31">
                                            <p:graphicEl>
                                              <a:chart seriesIdx="-4" categoryIdx="3"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2" fill="hold" display="0">
                  <p:stCondLst>
                    <p:cond delay="indefinite"/>
                  </p:stCondLst>
                  <p:endCondLst>
                    <p:cond evt="onStopAudio" delay="0">
                      <p:tgtEl>
                        <p:sldTgt/>
                      </p:tgtEl>
                    </p:cond>
                  </p:endCondLst>
                </p:cTn>
                <p:tgtEl>
                  <p:spTgt spid="27"/>
                </p:tgtEl>
              </p:cMediaNode>
            </p:audio>
          </p:childTnLst>
        </p:cTn>
      </p:par>
    </p:tnLst>
    <p:bldLst>
      <p:bldGraphic spid="31" grpId="0">
        <p:bldSub>
          <a:bldChart bld="category"/>
        </p:bldSub>
      </p:bldGraphic>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2"/>
</p:tagLst>
</file>

<file path=ppt/tags/tag10.xml><?xml version="1.0" encoding="utf-8"?>
<p:tagLst xmlns:a="http://schemas.openxmlformats.org/drawingml/2006/main" xmlns:r="http://schemas.openxmlformats.org/officeDocument/2006/relationships" xmlns:p="http://schemas.openxmlformats.org/presentationml/2006/main">
  <p:tag name="TIMING" val="|0.7"/>
</p:tagLst>
</file>

<file path=ppt/tags/tag11.xml><?xml version="1.0" encoding="utf-8"?>
<p:tagLst xmlns:a="http://schemas.openxmlformats.org/drawingml/2006/main" xmlns:r="http://schemas.openxmlformats.org/officeDocument/2006/relationships" xmlns:p="http://schemas.openxmlformats.org/presentationml/2006/main">
  <p:tag name="TIMING" val="|0.3"/>
</p:tagLst>
</file>

<file path=ppt/tags/tag2.xml><?xml version="1.0" encoding="utf-8"?>
<p:tagLst xmlns:a="http://schemas.openxmlformats.org/drawingml/2006/main" xmlns:r="http://schemas.openxmlformats.org/officeDocument/2006/relationships" xmlns:p="http://schemas.openxmlformats.org/presentationml/2006/main">
  <p:tag name="TIMING" val="|1.4"/>
</p:tagLst>
</file>

<file path=ppt/tags/tag3.xml><?xml version="1.0" encoding="utf-8"?>
<p:tagLst xmlns:a="http://schemas.openxmlformats.org/drawingml/2006/main" xmlns:r="http://schemas.openxmlformats.org/officeDocument/2006/relationships" xmlns:p="http://schemas.openxmlformats.org/presentationml/2006/main">
  <p:tag name="TIMING" val="|1.8"/>
</p:tagLst>
</file>

<file path=ppt/tags/tag4.xml><?xml version="1.0" encoding="utf-8"?>
<p:tagLst xmlns:a="http://schemas.openxmlformats.org/drawingml/2006/main" xmlns:r="http://schemas.openxmlformats.org/officeDocument/2006/relationships" xmlns:p="http://schemas.openxmlformats.org/presentationml/2006/main">
  <p:tag name="TIMING" val="|1.2"/>
</p:tagLst>
</file>

<file path=ppt/tags/tag5.xml><?xml version="1.0" encoding="utf-8"?>
<p:tagLst xmlns:a="http://schemas.openxmlformats.org/drawingml/2006/main" xmlns:r="http://schemas.openxmlformats.org/officeDocument/2006/relationships" xmlns:p="http://schemas.openxmlformats.org/presentationml/2006/main">
  <p:tag name="TIMING" val="|7.2|25.2|21.9"/>
</p:tagLst>
</file>

<file path=ppt/tags/tag6.xml><?xml version="1.0" encoding="utf-8"?>
<p:tagLst xmlns:a="http://schemas.openxmlformats.org/drawingml/2006/main" xmlns:r="http://schemas.openxmlformats.org/officeDocument/2006/relationships" xmlns:p="http://schemas.openxmlformats.org/presentationml/2006/main">
  <p:tag name="TIMING" val="|16.3|17.6|7.4"/>
</p:tagLst>
</file>

<file path=ppt/tags/tag7.xml><?xml version="1.0" encoding="utf-8"?>
<p:tagLst xmlns:a="http://schemas.openxmlformats.org/drawingml/2006/main" xmlns:r="http://schemas.openxmlformats.org/officeDocument/2006/relationships" xmlns:p="http://schemas.openxmlformats.org/presentationml/2006/main">
  <p:tag name="TIMING" val="|1.5|2.1|1|1.9|2.3|1.5"/>
</p:tagLst>
</file>

<file path=ppt/tags/tag8.xml><?xml version="1.0" encoding="utf-8"?>
<p:tagLst xmlns:a="http://schemas.openxmlformats.org/drawingml/2006/main" xmlns:r="http://schemas.openxmlformats.org/officeDocument/2006/relationships" xmlns:p="http://schemas.openxmlformats.org/presentationml/2006/main">
  <p:tag name="TIMING" val="|1.9|1.4|1|4.1|1.2"/>
</p:tagLst>
</file>

<file path=ppt/tags/tag9.xml><?xml version="1.0" encoding="utf-8"?>
<p:tagLst xmlns:a="http://schemas.openxmlformats.org/drawingml/2006/main" xmlns:r="http://schemas.openxmlformats.org/officeDocument/2006/relationships" xmlns:p="http://schemas.openxmlformats.org/presentationml/2006/main">
  <p:tag name="TIMING" val="|0.5|16.4|34.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570</TotalTime>
  <Words>1629</Words>
  <Application>Microsoft Office PowerPoint</Application>
  <PresentationFormat>Custom</PresentationFormat>
  <Paragraphs>156</Paragraphs>
  <Slides>12</Slides>
  <Notes>12</Notes>
  <HiddenSlides>0</HiddenSlides>
  <MMClips>12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Calibri</vt:lpstr>
      <vt:lpstr>Inter</vt:lpstr>
      <vt:lpstr>Arial</vt:lpstr>
      <vt:lpstr>Söhne</vt:lpstr>
      <vt:lpstr>Graphik Regular</vt:lpstr>
      <vt:lpstr>Clear Sans Regular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Durgesh Babu</cp:lastModifiedBy>
  <cp:revision>42</cp:revision>
  <dcterms:created xsi:type="dcterms:W3CDTF">2006-08-16T00:00:00Z</dcterms:created>
  <dcterms:modified xsi:type="dcterms:W3CDTF">2025-03-19T14:37:51Z</dcterms:modified>
  <dc:identifier>DAEhDyfaYKE</dc:identifier>
</cp:coreProperties>
</file>

<file path=docProps/thumbnail.jpeg>
</file>